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256" r:id="rId5"/>
    <p:sldId id="259" r:id="rId6"/>
    <p:sldId id="260" r:id="rId7"/>
    <p:sldId id="326" r:id="rId8"/>
    <p:sldId id="335" r:id="rId9"/>
    <p:sldId id="336" r:id="rId10"/>
    <p:sldId id="337" r:id="rId11"/>
    <p:sldId id="338" r:id="rId12"/>
    <p:sldId id="339" r:id="rId13"/>
    <p:sldId id="329" r:id="rId14"/>
    <p:sldId id="340" r:id="rId15"/>
    <p:sldId id="341" r:id="rId16"/>
    <p:sldId id="342" r:id="rId17"/>
    <p:sldId id="343" r:id="rId18"/>
    <p:sldId id="344" r:id="rId19"/>
    <p:sldId id="345" r:id="rId20"/>
    <p:sldId id="346" r:id="rId21"/>
    <p:sldId id="347" r:id="rId22"/>
    <p:sldId id="348" r:id="rId23"/>
    <p:sldId id="349" r:id="rId24"/>
    <p:sldId id="350" r:id="rId25"/>
    <p:sldId id="351" r:id="rId26"/>
    <p:sldId id="302" r:id="rId27"/>
    <p:sldId id="258" r:id="rId28"/>
  </p:sldIdLst>
  <p:sldSz cx="9906000" cy="6858000" type="A4"/>
  <p:notesSz cx="6807200" cy="9939338"/>
  <p:defaultTextStyle>
    <a:defPPr>
      <a:defRPr lang="es-B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96" autoAdjust="0"/>
    <p:restoredTop sz="94676"/>
  </p:normalViewPr>
  <p:slideViewPr>
    <p:cSldViewPr snapToGrid="0" snapToObjects="1">
      <p:cViewPr varScale="1">
        <p:scale>
          <a:sx n="47" d="100"/>
          <a:sy n="47" d="100"/>
        </p:scale>
        <p:origin x="1183" y="51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860ABF66-F594-4A85-B012-D74E56E856E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69E04CE-8A24-4A1E-AB50-BE1B2F49D6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2B8DE-CB09-448F-84F8-8C2BB069CDAD}" type="datetimeFigureOut">
              <a:rPr lang="es-BO" smtClean="0"/>
              <a:t>20/2/2020</a:t>
            </a:fld>
            <a:endParaRPr lang="es-B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8CB833D-01AB-4FA4-A16B-1D9986BB381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764AA2A-61E7-4990-A21F-DF86B372EA5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1DF17-409F-4D7C-8CDD-953D6B93B620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977713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12883-BF63-4AA8-8979-9F4B755E7292}" type="datetimeFigureOut">
              <a:rPr lang="es-BO" smtClean="0"/>
              <a:t>20/2/2020</a:t>
            </a:fld>
            <a:endParaRPr lang="es-B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B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B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F8B1B9-8821-47FA-957D-32DD0957C5D3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15745635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BO" dirty="0"/>
              <a:t>Solo se modifica el texto y no las imágenes</a:t>
            </a:r>
          </a:p>
        </p:txBody>
      </p:sp>
    </p:spTree>
    <p:extLst>
      <p:ext uri="{BB962C8B-B14F-4D97-AF65-F5344CB8AC3E}">
        <p14:creationId xmlns:p14="http://schemas.microsoft.com/office/powerpoint/2010/main" val="3504482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BO" dirty="0"/>
              <a:t>Solo se modifica el texto y no las imágenes</a:t>
            </a:r>
          </a:p>
        </p:txBody>
      </p:sp>
    </p:spTree>
    <p:extLst>
      <p:ext uri="{BB962C8B-B14F-4D97-AF65-F5344CB8AC3E}">
        <p14:creationId xmlns:p14="http://schemas.microsoft.com/office/powerpoint/2010/main" val="3152785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BO" dirty="0"/>
              <a:t>Solo se modifica el texto y no las imágenes</a:t>
            </a:r>
          </a:p>
        </p:txBody>
      </p:sp>
    </p:spTree>
    <p:extLst>
      <p:ext uri="{BB962C8B-B14F-4D97-AF65-F5344CB8AC3E}">
        <p14:creationId xmlns:p14="http://schemas.microsoft.com/office/powerpoint/2010/main" val="29339763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201480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BO" dirty="0"/>
              <a:t>No hacer modificaciones o inclusiones.</a:t>
            </a:r>
          </a:p>
        </p:txBody>
      </p:sp>
    </p:spTree>
    <p:extLst>
      <p:ext uri="{BB962C8B-B14F-4D97-AF65-F5344CB8AC3E}">
        <p14:creationId xmlns:p14="http://schemas.microsoft.com/office/powerpoint/2010/main" val="2417943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3A452-98AF-264F-B886-E14A4A0640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B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5D2358-B489-7147-895F-76A4D1FAE7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B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345E9-E45C-F443-A858-B9D6F524A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8922-8862-5440-9487-1E06CE128F49}" type="datetimeFigureOut">
              <a:rPr lang="es-BO" smtClean="0"/>
              <a:t>20/2/2020</a:t>
            </a:fld>
            <a:endParaRPr lang="es-B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DD31E9-AB77-634A-A550-3A9B24E77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00D785-3DAD-224E-856A-620EA214B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D848-8CEE-FC4D-B041-A9AB98BDB0BA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4249081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FCE3D-8ACF-2944-B835-B4B8C26CB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B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121D0A-19AB-7A4F-BB56-021F4C9D17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B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67AE79-EE99-7345-91DE-76EB9CD7E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8922-8862-5440-9487-1E06CE128F49}" type="datetimeFigureOut">
              <a:rPr lang="es-BO" smtClean="0"/>
              <a:t>20/2/2020</a:t>
            </a:fld>
            <a:endParaRPr lang="es-B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736372-99AF-FF42-841A-B5440886D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CA1510-67E4-CB48-A16C-8B8C9BA81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D848-8CEE-FC4D-B041-A9AB98BDB0BA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439599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3D9AD1-8F2F-1040-9392-906A501875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B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351BFD-3732-4F48-BAEB-3CCCEBAEB2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B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9C0AC1-96EF-124A-8C79-5C41CDDFC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8922-8862-5440-9487-1E06CE128F49}" type="datetimeFigureOut">
              <a:rPr lang="es-BO" smtClean="0"/>
              <a:t>20/2/2020</a:t>
            </a:fld>
            <a:endParaRPr lang="es-B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9D049-3A22-5742-A2F8-EA623ED97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8181D-C3B0-F741-AF02-3DB32A9B4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D848-8CEE-FC4D-B041-A9AB98BDB0BA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107769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68011-4B13-A64C-8556-CC3D2E4F7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B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AC604B-05C1-C141-9C12-2878316ACE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B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E0C6C-8E4D-4540-A88E-145834FA4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8922-8862-5440-9487-1E06CE128F49}" type="datetimeFigureOut">
              <a:rPr lang="es-BO" smtClean="0"/>
              <a:t>20/2/2020</a:t>
            </a:fld>
            <a:endParaRPr lang="es-B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C4292-7FEA-A94C-AA99-7EA0AA0CA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7BB7B-3F00-534C-9E87-467AE0B7E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D848-8CEE-FC4D-B041-A9AB98BDB0BA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910323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7EF7C-608A-6F46-9FFE-E180A2984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B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A4C29D-9266-8F44-B9AD-A59022ACBA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AF6C04-1855-F049-8F58-71E53837F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8922-8862-5440-9487-1E06CE128F49}" type="datetimeFigureOut">
              <a:rPr lang="es-BO" smtClean="0"/>
              <a:t>20/2/2020</a:t>
            </a:fld>
            <a:endParaRPr lang="es-B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47EBF-A861-3446-9450-3E427E41F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7A5EBD-BFE0-C440-B84A-6A1DFBA12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D848-8CEE-FC4D-B041-A9AB98BDB0BA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685517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AFEFD-4492-8748-A4E9-6940C7826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B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A650E-382A-3D41-BEA9-23BB02797F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B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0D554E-BC47-D84E-9C34-060D7C5C5E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B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B577BD-81E9-C845-97FF-6C8B43AAC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8922-8862-5440-9487-1E06CE128F49}" type="datetimeFigureOut">
              <a:rPr lang="es-BO" smtClean="0"/>
              <a:t>20/2/2020</a:t>
            </a:fld>
            <a:endParaRPr lang="es-B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D80C08-F583-DE4C-856E-C62EB29CB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4E51BD-3754-FD4C-8BB0-16D817C67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D848-8CEE-FC4D-B041-A9AB98BDB0BA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716998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DE5C1-FB5D-4141-A339-E78FF32F5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B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8CDDE8-95F8-764E-A2DE-B9E985A0E9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E83097-7769-574F-A78C-BA717D06B0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B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40C157-70CA-F14F-BB82-398207A39F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F71856-E3A6-E141-899D-93737A3163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B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106949-C574-164E-BA20-1AB7FB617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8922-8862-5440-9487-1E06CE128F49}" type="datetimeFigureOut">
              <a:rPr lang="es-BO" smtClean="0"/>
              <a:t>20/2/2020</a:t>
            </a:fld>
            <a:endParaRPr lang="es-B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8E71D9-C1A5-BF4A-A9E5-738A4C8E7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A71430-35BC-8044-99C4-EAF9610E5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D848-8CEE-FC4D-B041-A9AB98BDB0BA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233915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757AC-DAE4-EE40-B640-B777A8861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B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38F00B-C6D2-F841-8F46-020E8A5AB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8922-8862-5440-9487-1E06CE128F49}" type="datetimeFigureOut">
              <a:rPr lang="es-BO" smtClean="0"/>
              <a:t>20/2/2020</a:t>
            </a:fld>
            <a:endParaRPr lang="es-B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E957D0-FB60-3B4C-965D-6D7DEE5BF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80D2FA-560E-F240-9665-2BE40953C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D848-8CEE-FC4D-B041-A9AB98BDB0BA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030209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1D850E-B7E0-124B-AB3C-25D8931C3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8922-8862-5440-9487-1E06CE128F49}" type="datetimeFigureOut">
              <a:rPr lang="es-BO" smtClean="0"/>
              <a:t>20/2/2020</a:t>
            </a:fld>
            <a:endParaRPr lang="es-B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B599EC-EDA6-5E4B-9730-185E733FF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CE50A3-7273-0647-817A-25DA5DAAC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D848-8CEE-FC4D-B041-A9AB98BDB0BA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399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06869-266B-3C43-9F0F-DEBFA8023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B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0B148A-2734-4549-A8CB-7B303706D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B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B30D8A-1FC1-8644-BE31-2E0CE1583C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1F7C6-6251-1245-84F7-02D8DA7DC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8922-8862-5440-9487-1E06CE128F49}" type="datetimeFigureOut">
              <a:rPr lang="es-BO" smtClean="0"/>
              <a:t>20/2/2020</a:t>
            </a:fld>
            <a:endParaRPr lang="es-B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B47A1-436E-A340-8261-14053749C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E38F16-D5D7-DE4C-AF28-C7687EA72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D848-8CEE-FC4D-B041-A9AB98BDB0BA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888083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3FED6-893A-5B48-B51D-1D4517119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B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5C8F27-A735-B141-855C-434932B6D4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B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B21559-6DE0-A545-A7AD-B0F1BA896D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CDB06A-DF60-9842-B9F5-045EBAD3A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8922-8862-5440-9487-1E06CE128F49}" type="datetimeFigureOut">
              <a:rPr lang="es-BO" smtClean="0"/>
              <a:t>20/2/2020</a:t>
            </a:fld>
            <a:endParaRPr lang="es-B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5F6C8A-093B-AE43-97D0-47D0308E8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68EA03-2FDA-E642-8988-D1C16D55F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D848-8CEE-FC4D-B041-A9AB98BDB0BA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095216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D57232-E153-5C4E-A93E-466EDF424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B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BDF299-BA5C-FB41-8048-90CB919789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B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A35740-5EA8-274E-B75C-B0D8B9E63C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F8922-8862-5440-9487-1E06CE128F49}" type="datetimeFigureOut">
              <a:rPr lang="es-BO" smtClean="0"/>
              <a:t>20/2/2020</a:t>
            </a:fld>
            <a:endParaRPr lang="es-B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F8037-1430-EC4C-93FC-98978DE2E1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B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50D0AD-E50F-4645-BC31-B14C0BA43D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1D848-8CEE-FC4D-B041-A9AB98BDB0BA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649576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B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jp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4.planalto.gov.br/legislacao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hyperlink" Target="http://www.mme.gov.br/" TargetMode="External"/><Relationship Id="rId7" Type="http://schemas.openxmlformats.org/officeDocument/2006/relationships/hyperlink" Target="http://www.ccee.org.br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epe.gov.br/" TargetMode="External"/><Relationship Id="rId5" Type="http://schemas.openxmlformats.org/officeDocument/2006/relationships/hyperlink" Target="http://www.ons.org.br/" TargetMode="External"/><Relationship Id="rId4" Type="http://schemas.openxmlformats.org/officeDocument/2006/relationships/hyperlink" Target="http://www.aneel.gov.b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EAACD61B-06E3-4351-B3FB-BF52C0D00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F35A09-F862-0E46-93FA-9D638BBEEA0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752" y="169912"/>
            <a:ext cx="2738642" cy="12855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69F55A-B5EF-AD43-88E5-A3F9BA352C71}"/>
              </a:ext>
            </a:extLst>
          </p:cNvPr>
          <p:cNvSpPr txBox="1"/>
          <p:nvPr/>
        </p:nvSpPr>
        <p:spPr>
          <a:xfrm>
            <a:off x="859536" y="1446774"/>
            <a:ext cx="761091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BO" sz="2000" b="1" dirty="0">
                <a:latin typeface="Arial" panose="020B0604020202020204" pitchFamily="34" charset="0"/>
                <a:cs typeface="Arial" panose="020B0604020202020204" pitchFamily="34" charset="0"/>
              </a:rPr>
              <a:t>1er Taller: “Asistencia técnica en la elaboración de un procedimiento técnico para inyección de sistemas de Generación Distribuida (GD) (a través de Energías Alternativas Renovables) a la red eléctrica en baja y media tensión en Bolivia”</a:t>
            </a:r>
          </a:p>
          <a:p>
            <a:pPr algn="ctr"/>
            <a:endParaRPr lang="es-B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BO" sz="2000" b="1" dirty="0">
                <a:latin typeface="Arial" panose="020B0604020202020204" pitchFamily="34" charset="0"/>
                <a:cs typeface="Arial" panose="020B0604020202020204" pitchFamily="34" charset="0"/>
              </a:rPr>
              <a:t>Sector Eléctrico Brasileño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C94BE2D-B100-47C9-9BCF-FE0760D0D2FD}"/>
              </a:ext>
            </a:extLst>
          </p:cNvPr>
          <p:cNvSpPr txBox="1"/>
          <p:nvPr/>
        </p:nvSpPr>
        <p:spPr>
          <a:xfrm>
            <a:off x="4066415" y="3782213"/>
            <a:ext cx="4749632" cy="1524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Expositores	:   </a:t>
            </a:r>
            <a:r>
              <a:rPr lang="es-BO" sz="1600" dirty="0" err="1">
                <a:latin typeface="Arial" panose="020B0604020202020204" pitchFamily="34" charset="0"/>
                <a:cs typeface="Arial" panose="020B0604020202020204" pitchFamily="34" charset="0"/>
              </a:rPr>
              <a:t>Cláudio</a:t>
            </a: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sz="1600" dirty="0" err="1">
                <a:latin typeface="Arial" panose="020B0604020202020204" pitchFamily="34" charset="0"/>
                <a:cs typeface="Arial" panose="020B0604020202020204" pitchFamily="34" charset="0"/>
              </a:rPr>
              <a:t>Mesquita</a:t>
            </a:r>
            <a:endParaRPr lang="es-B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		    Armando Silva </a:t>
            </a:r>
            <a:r>
              <a:rPr lang="es-BO" sz="1600" dirty="0" err="1">
                <a:latin typeface="Arial" panose="020B0604020202020204" pitchFamily="34" charset="0"/>
                <a:cs typeface="Arial" panose="020B0604020202020204" pitchFamily="34" charset="0"/>
              </a:rPr>
              <a:t>Filho</a:t>
            </a:r>
            <a:endParaRPr lang="es-B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Empresa		:  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Econel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Engenharia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Fecha		:   19 de febrero </a:t>
            </a:r>
          </a:p>
        </p:txBody>
      </p:sp>
      <p:sp>
        <p:nvSpPr>
          <p:cNvPr id="12" name="CuadroTexto 1">
            <a:extLst>
              <a:ext uri="{FF2B5EF4-FFF2-40B4-BE49-F238E27FC236}">
                <a16:creationId xmlns:a16="http://schemas.microsoft.com/office/drawing/2014/main" id="{153CBE1E-F850-BE40-9CC5-BD92C57044F4}"/>
              </a:ext>
            </a:extLst>
          </p:cNvPr>
          <p:cNvSpPr txBox="1"/>
          <p:nvPr/>
        </p:nvSpPr>
        <p:spPr>
          <a:xfrm>
            <a:off x="1627334" y="6065859"/>
            <a:ext cx="6450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BO" sz="1600" b="1" dirty="0">
                <a:latin typeface="Arial" panose="020B0604020202020204" pitchFamily="34" charset="0"/>
                <a:cs typeface="Arial" panose="020B0604020202020204" pitchFamily="34" charset="0"/>
              </a:rPr>
              <a:t>La Paz, Bolivia</a:t>
            </a:r>
          </a:p>
          <a:p>
            <a:pPr algn="ctr"/>
            <a:r>
              <a:rPr lang="es-BO" sz="1600" b="1" dirty="0"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pic>
        <p:nvPicPr>
          <p:cNvPr id="20" name="Imagem 5">
            <a:extLst>
              <a:ext uri="{FF2B5EF4-FFF2-40B4-BE49-F238E27FC236}">
                <a16:creationId xmlns:a16="http://schemas.microsoft.com/office/drawing/2014/main" id="{4AE1410B-75C9-40B5-9BD5-507425AB30E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37752" y="4038714"/>
            <a:ext cx="2735952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89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5" y="642938"/>
            <a:ext cx="2307250" cy="98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565428"/>
            <a:ext cx="9906000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154" algn="ctr"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pt-BR" sz="1950" b="1" dirty="0">
                <a:latin typeface="Arial" pitchFamily="34" charset="0"/>
                <a:cs typeface="Arial" pitchFamily="34" charset="0"/>
              </a:rPr>
              <a:t>Ministério de Minas y Energia – MME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666747" y="2285618"/>
            <a:ext cx="8572506" cy="3557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154" algn="just">
              <a:lnSpc>
                <a:spcPct val="150000"/>
              </a:lnSpc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Órgano de la administración federal directa, representa a la Unión como la Autoridad que otorga y formula las políticas públicas, así como también induce y supervisa la implementación de estas políticas en los siguientes segmentos:</a:t>
            </a:r>
          </a:p>
          <a:p>
            <a:pPr marL="297180" indent="-208026" algn="just">
              <a:lnSpc>
                <a:spcPct val="150000"/>
              </a:lnSpc>
              <a:spcBef>
                <a:spcPts val="325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lang="es-ES" dirty="0">
              <a:latin typeface="Arial" pitchFamily="34" charset="0"/>
              <a:cs typeface="Arial" pitchFamily="34" charset="0"/>
            </a:endParaRPr>
          </a:p>
          <a:p>
            <a:pPr marL="89154" algn="just">
              <a:lnSpc>
                <a:spcPct val="150000"/>
              </a:lnSpc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pt-BR" b="1" dirty="0">
                <a:latin typeface="Arial" pitchFamily="34" charset="0"/>
                <a:cs typeface="Arial" pitchFamily="34" charset="0"/>
              </a:rPr>
              <a:t>I - </a:t>
            </a:r>
            <a:r>
              <a:rPr lang="es-ES" dirty="0">
                <a:latin typeface="Arial" pitchFamily="34" charset="0"/>
                <a:cs typeface="Arial" pitchFamily="34" charset="0"/>
              </a:rPr>
              <a:t>geología, recursos minerales y energéticos</a:t>
            </a:r>
            <a:r>
              <a:rPr lang="pt-BR" dirty="0">
                <a:latin typeface="Arial" pitchFamily="34" charset="0"/>
                <a:cs typeface="Arial" pitchFamily="34" charset="0"/>
              </a:rPr>
              <a:t>; </a:t>
            </a:r>
          </a:p>
          <a:p>
            <a:pPr marL="89154" algn="just">
              <a:lnSpc>
                <a:spcPct val="150000"/>
              </a:lnSpc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pt-BR" b="1" dirty="0">
                <a:latin typeface="Arial" pitchFamily="34" charset="0"/>
                <a:cs typeface="Arial" pitchFamily="34" charset="0"/>
              </a:rPr>
              <a:t>II - </a:t>
            </a:r>
            <a:r>
              <a:rPr lang="es-ES" dirty="0">
                <a:latin typeface="Arial" pitchFamily="34" charset="0"/>
                <a:cs typeface="Arial" pitchFamily="34" charset="0"/>
              </a:rPr>
              <a:t>aprovechamiento de la energía hidráulica</a:t>
            </a:r>
            <a:r>
              <a:rPr lang="pt-BR" dirty="0">
                <a:latin typeface="Arial" pitchFamily="34" charset="0"/>
                <a:cs typeface="Arial" pitchFamily="34" charset="0"/>
              </a:rPr>
              <a:t>; </a:t>
            </a:r>
          </a:p>
          <a:p>
            <a:pPr marL="89154" algn="just">
              <a:lnSpc>
                <a:spcPct val="150000"/>
              </a:lnSpc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pt-BR" b="1" dirty="0">
                <a:latin typeface="Arial" pitchFamily="34" charset="0"/>
                <a:cs typeface="Arial" pitchFamily="34" charset="0"/>
              </a:rPr>
              <a:t>III - </a:t>
            </a:r>
            <a:r>
              <a:rPr lang="pt-BR" dirty="0" err="1">
                <a:latin typeface="Arial" pitchFamily="34" charset="0"/>
                <a:cs typeface="Arial" pitchFamily="34" charset="0"/>
              </a:rPr>
              <a:t>minería</a:t>
            </a:r>
            <a:r>
              <a:rPr lang="pt-BR" dirty="0">
                <a:latin typeface="Arial" pitchFamily="34" charset="0"/>
                <a:cs typeface="Arial" pitchFamily="34" charset="0"/>
              </a:rPr>
              <a:t> y metalurgia; y </a:t>
            </a:r>
          </a:p>
          <a:p>
            <a:pPr marL="89154" algn="just">
              <a:lnSpc>
                <a:spcPct val="150000"/>
              </a:lnSpc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pt-BR" b="1" dirty="0">
                <a:latin typeface="Arial" pitchFamily="34" charset="0"/>
                <a:cs typeface="Arial" pitchFamily="34" charset="0"/>
              </a:rPr>
              <a:t>IV - </a:t>
            </a:r>
            <a:r>
              <a:rPr lang="es-ES" dirty="0">
                <a:latin typeface="Arial" pitchFamily="34" charset="0"/>
                <a:cs typeface="Arial" pitchFamily="34" charset="0"/>
              </a:rPr>
              <a:t>petróleo, combustible y electricidad, incluida la nuclear.</a:t>
            </a:r>
            <a:r>
              <a:rPr lang="pt-BR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55FC260-6861-4714-AF03-41E80501F9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59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5" y="642938"/>
            <a:ext cx="2307250" cy="98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565428"/>
            <a:ext cx="9906000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154" algn="ctr"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pt-BR" sz="1950" b="1" dirty="0">
                <a:latin typeface="Arial" pitchFamily="34" charset="0"/>
                <a:cs typeface="Arial" pitchFamily="34" charset="0"/>
              </a:rPr>
              <a:t>Ministério de Minas y Energia – MME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435762" y="2337035"/>
            <a:ext cx="8572506" cy="2649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154" algn="just">
              <a:lnSpc>
                <a:spcPct val="150000"/>
              </a:lnSpc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También depende del Ministerio de Minas y Energía </a:t>
            </a:r>
            <a:r>
              <a:rPr lang="pt-BR" dirty="0">
                <a:latin typeface="Arial" pitchFamily="34" charset="0"/>
                <a:cs typeface="Arial" pitchFamily="34" charset="0"/>
              </a:rPr>
              <a:t>: </a:t>
            </a:r>
          </a:p>
          <a:p>
            <a:pPr marL="89154" algn="just">
              <a:lnSpc>
                <a:spcPct val="150000"/>
              </a:lnSpc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endParaRPr lang="pt-BR" dirty="0">
              <a:latin typeface="Arial" pitchFamily="34" charset="0"/>
              <a:cs typeface="Arial" pitchFamily="34" charset="0"/>
            </a:endParaRPr>
          </a:p>
          <a:p>
            <a:pPr marL="89154" algn="just">
              <a:lnSpc>
                <a:spcPct val="150000"/>
              </a:lnSpc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pt-BR" b="1" dirty="0">
                <a:latin typeface="Arial" pitchFamily="34" charset="0"/>
                <a:cs typeface="Arial" pitchFamily="34" charset="0"/>
              </a:rPr>
              <a:t>I - </a:t>
            </a:r>
            <a:r>
              <a:rPr lang="es-ES" dirty="0">
                <a:latin typeface="Arial" pitchFamily="34" charset="0"/>
                <a:cs typeface="Arial" pitchFamily="34" charset="0"/>
              </a:rPr>
              <a:t>energización rural, </a:t>
            </a:r>
            <a:r>
              <a:rPr lang="es-ES" dirty="0" err="1">
                <a:latin typeface="Arial" pitchFamily="34" charset="0"/>
                <a:cs typeface="Arial" pitchFamily="34" charset="0"/>
              </a:rPr>
              <a:t>agroenergía</a:t>
            </a:r>
            <a:r>
              <a:rPr lang="es-ES" dirty="0">
                <a:latin typeface="Arial" pitchFamily="34" charset="0"/>
                <a:cs typeface="Arial" pitchFamily="34" charset="0"/>
              </a:rPr>
              <a:t>, incluida la electrificación rural, cuando se financia con recursos vinculados al Sistema Eléctrico Nacional</a:t>
            </a:r>
            <a:r>
              <a:rPr lang="pt-BR" dirty="0">
                <a:latin typeface="Arial" pitchFamily="34" charset="0"/>
                <a:cs typeface="Arial" pitchFamily="34" charset="0"/>
              </a:rPr>
              <a:t>; y</a:t>
            </a:r>
          </a:p>
          <a:p>
            <a:pPr marL="89154" algn="just">
              <a:lnSpc>
                <a:spcPct val="150000"/>
              </a:lnSpc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pt-BR" b="1" dirty="0">
                <a:latin typeface="Arial" pitchFamily="34" charset="0"/>
                <a:cs typeface="Arial" pitchFamily="34" charset="0"/>
              </a:rPr>
              <a:t>II - </a:t>
            </a:r>
            <a:r>
              <a:rPr lang="es-ES" dirty="0">
                <a:latin typeface="Arial" pitchFamily="34" charset="0"/>
                <a:cs typeface="Arial" pitchFamily="34" charset="0"/>
              </a:rPr>
              <a:t>Asegurar el equilibrio coyuntural y estructural entre la oferta y la demanda de recursos energéticos en el país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439AF15-B034-4089-A4B6-8E46F1BC31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022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5" y="642938"/>
            <a:ext cx="2307250" cy="98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565428"/>
            <a:ext cx="9906000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950" b="1" dirty="0">
                <a:latin typeface="Arial" pitchFamily="34" charset="0"/>
                <a:cs typeface="Arial" pitchFamily="34" charset="0"/>
              </a:rPr>
              <a:t>Agencia Nacional de </a:t>
            </a:r>
            <a:r>
              <a:rPr lang="pt-BR" sz="1950" b="1" dirty="0" err="1">
                <a:latin typeface="Arial" pitchFamily="34" charset="0"/>
                <a:cs typeface="Arial" pitchFamily="34" charset="0"/>
              </a:rPr>
              <a:t>Electricidad</a:t>
            </a:r>
            <a:r>
              <a:rPr lang="pt-BR" sz="1950" b="1" dirty="0">
                <a:latin typeface="Arial" pitchFamily="34" charset="0"/>
                <a:cs typeface="Arial" pitchFamily="34" charset="0"/>
              </a:rPr>
              <a:t> – ANEEL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435762" y="2337034"/>
            <a:ext cx="8572506" cy="419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dirty="0">
                <a:latin typeface="Arial" pitchFamily="34" charset="0"/>
                <a:cs typeface="Arial" pitchFamily="34" charset="0"/>
              </a:rPr>
              <a:t>Autoridad bajo régimen especial vinculado al Ministerio de Minas y Energía, fue creada para regular el sector eléctrico brasileño.</a:t>
            </a:r>
            <a:endParaRPr lang="pt-BR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pt-BR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dirty="0">
                <a:latin typeface="Arial" pitchFamily="34" charset="0"/>
                <a:cs typeface="Arial" pitchFamily="34" charset="0"/>
              </a:rPr>
              <a:t>ANEEL comenzó sus actividades en diciembre de 1997, teniendo como funciones principales: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itchFamily="34" charset="0"/>
              <a:cs typeface="Arial" pitchFamily="34" charset="0"/>
            </a:endParaRPr>
          </a:p>
          <a:p>
            <a:pPr marL="557213" indent="-557213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pt-BR" dirty="0">
                <a:latin typeface="Arial" pitchFamily="34" charset="0"/>
                <a:cs typeface="Arial" pitchFamily="34" charset="0"/>
              </a:rPr>
              <a:t>Regular </a:t>
            </a:r>
            <a:r>
              <a:rPr lang="es-ES" dirty="0">
                <a:latin typeface="Arial" pitchFamily="34" charset="0"/>
                <a:cs typeface="Arial" pitchFamily="34" charset="0"/>
              </a:rPr>
              <a:t> la generación (producción), transmisión, distribución y comercialización de energía eléctrica</a:t>
            </a:r>
            <a:r>
              <a:rPr lang="pt-BR" dirty="0">
                <a:latin typeface="Arial" pitchFamily="34" charset="0"/>
                <a:cs typeface="Arial" pitchFamily="34" charset="0"/>
              </a:rPr>
              <a:t>;</a:t>
            </a:r>
          </a:p>
          <a:p>
            <a:pPr marL="557213" indent="-557213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pt-BR" dirty="0" err="1">
                <a:latin typeface="Arial" pitchFamily="34" charset="0"/>
                <a:cs typeface="Arial" pitchFamily="34" charset="0"/>
              </a:rPr>
              <a:t>Inspeccionar</a:t>
            </a:r>
            <a:r>
              <a:rPr lang="pt-BR" dirty="0">
                <a:latin typeface="Arial" pitchFamily="34" charset="0"/>
                <a:cs typeface="Arial" pitchFamily="34" charset="0"/>
              </a:rPr>
              <a:t> </a:t>
            </a:r>
            <a:r>
              <a:rPr lang="es-ES" dirty="0">
                <a:latin typeface="Arial" pitchFamily="34" charset="0"/>
                <a:cs typeface="Arial" pitchFamily="34" charset="0"/>
              </a:rPr>
              <a:t>directamente o mediante acuerdos con agencias estatales, concesiones, permisos y servicios de electricidad</a:t>
            </a:r>
            <a:r>
              <a:rPr lang="pt-BR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162B94D-8F9F-48CA-9894-5189ACE55D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146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5" y="642938"/>
            <a:ext cx="2307250" cy="98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565428"/>
            <a:ext cx="9906000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950" b="1" dirty="0">
                <a:latin typeface="Arial" pitchFamily="34" charset="0"/>
                <a:cs typeface="Arial" pitchFamily="34" charset="0"/>
              </a:rPr>
              <a:t>Agencia Nacional de </a:t>
            </a:r>
            <a:r>
              <a:rPr lang="pt-BR" sz="1950" b="1" dirty="0" err="1">
                <a:latin typeface="Arial" pitchFamily="34" charset="0"/>
                <a:cs typeface="Arial" pitchFamily="34" charset="0"/>
              </a:rPr>
              <a:t>Electricidad</a:t>
            </a:r>
            <a:r>
              <a:rPr lang="pt-BR" sz="1950" b="1" dirty="0">
                <a:latin typeface="Arial" pitchFamily="34" charset="0"/>
                <a:cs typeface="Arial" pitchFamily="34" charset="0"/>
              </a:rPr>
              <a:t> – ANEEL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420284" y="1940530"/>
            <a:ext cx="8572506" cy="378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s-ES" dirty="0">
              <a:latin typeface="Arial" pitchFamily="34" charset="0"/>
              <a:cs typeface="Arial" pitchFamily="34" charset="0"/>
            </a:endParaRPr>
          </a:p>
          <a:p>
            <a:pPr marL="278606" indent="-278606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ES" dirty="0">
                <a:latin typeface="Arial" pitchFamily="34" charset="0"/>
                <a:cs typeface="Arial" pitchFamily="34" charset="0"/>
              </a:rPr>
              <a:t>Implementar las políticas y directrices del gobierno federal con respecto a la explotación de energía eléctrica y el uso de potenciales hidráulicos</a:t>
            </a:r>
            <a:r>
              <a:rPr lang="pt-BR" dirty="0">
                <a:latin typeface="Arial" pitchFamily="34" charset="0"/>
                <a:cs typeface="Arial" pitchFamily="34" charset="0"/>
              </a:rPr>
              <a:t>;</a:t>
            </a:r>
          </a:p>
          <a:p>
            <a:pPr marL="278606" indent="-278606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pt-BR" dirty="0" err="1">
                <a:latin typeface="Arial" pitchFamily="34" charset="0"/>
                <a:cs typeface="Arial" pitchFamily="34" charset="0"/>
              </a:rPr>
              <a:t>Establecer</a:t>
            </a:r>
            <a:r>
              <a:rPr lang="pt-BR" dirty="0">
                <a:latin typeface="Arial" pitchFamily="34" charset="0"/>
                <a:cs typeface="Arial" pitchFamily="34" charset="0"/>
              </a:rPr>
              <a:t> tarifas</a:t>
            </a:r>
          </a:p>
          <a:p>
            <a:pPr marL="278606" indent="-278606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pt-BR" dirty="0">
                <a:latin typeface="Arial" pitchFamily="34" charset="0"/>
                <a:cs typeface="Arial" pitchFamily="34" charset="0"/>
              </a:rPr>
              <a:t>Resolver diferencias, </a:t>
            </a:r>
            <a:r>
              <a:rPr lang="es-ES" dirty="0">
                <a:latin typeface="Arial" pitchFamily="34" charset="0"/>
                <a:cs typeface="Arial" pitchFamily="34" charset="0"/>
              </a:rPr>
              <a:t>nivel administrativo, entre agentes y entre esos agentes y </a:t>
            </a:r>
            <a:r>
              <a:rPr lang="es-ES" dirty="0" err="1">
                <a:latin typeface="Arial" pitchFamily="34" charset="0"/>
                <a:cs typeface="Arial" pitchFamily="34" charset="0"/>
              </a:rPr>
              <a:t>consumidores,y</a:t>
            </a:r>
            <a:endParaRPr lang="es-ES" dirty="0">
              <a:latin typeface="Arial" pitchFamily="34" charset="0"/>
              <a:cs typeface="Arial" pitchFamily="34" charset="0"/>
            </a:endParaRPr>
          </a:p>
          <a:p>
            <a:pPr marL="278606" indent="-278606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ES" dirty="0">
                <a:latin typeface="Arial" pitchFamily="34" charset="0"/>
                <a:cs typeface="Arial" pitchFamily="34" charset="0"/>
              </a:rPr>
              <a:t>Promover las actividades de concesión de concesiones, permisos y autorizaciones de proyectos y servicios de energía eléctrica, por delegación del Gobierno Federal.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2E6A7BE-AD5E-4628-B9E2-AE55B44F62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316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5" y="642938"/>
            <a:ext cx="2307250" cy="98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890954" y="1838231"/>
            <a:ext cx="7620000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950" b="1" dirty="0">
                <a:latin typeface="Arial" pitchFamily="34" charset="0"/>
                <a:cs typeface="Arial" pitchFamily="34" charset="0"/>
              </a:rPr>
              <a:t>Operador Nacional de Energia </a:t>
            </a:r>
            <a:r>
              <a:rPr lang="pt-BR" sz="1950" b="1" dirty="0" err="1">
                <a:latin typeface="Arial" pitchFamily="34" charset="0"/>
                <a:cs typeface="Arial" pitchFamily="34" charset="0"/>
              </a:rPr>
              <a:t>Electricidad</a:t>
            </a:r>
            <a:r>
              <a:rPr lang="pt-BR" sz="1950" b="1" dirty="0">
                <a:latin typeface="Arial" pitchFamily="34" charset="0"/>
                <a:cs typeface="Arial" pitchFamily="34" charset="0"/>
              </a:rPr>
              <a:t> - ONS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666747" y="2424445"/>
            <a:ext cx="8572506" cy="2118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dirty="0">
                <a:latin typeface="Arial" pitchFamily="34" charset="0"/>
                <a:cs typeface="Arial" pitchFamily="34" charset="0"/>
              </a:rPr>
              <a:t>Entidad legal privada sin fines de lucro, responsable de las actividades de coordinación y control de la operación de generación y transmisión de energía eléctrica que forman parte del Sistema Interconectado Nacional (SIN) y las actividades de previsión de carga y planificación de la operación del Sistema Aislado (</a:t>
            </a:r>
            <a:r>
              <a:rPr lang="es-ES" dirty="0" err="1">
                <a:latin typeface="Arial" pitchFamily="34" charset="0"/>
                <a:cs typeface="Arial" pitchFamily="34" charset="0"/>
              </a:rPr>
              <a:t>Sisol</a:t>
            </a:r>
            <a:r>
              <a:rPr lang="es-ES" dirty="0">
                <a:latin typeface="Arial" pitchFamily="34" charset="0"/>
                <a:cs typeface="Arial" pitchFamily="34" charset="0"/>
              </a:rPr>
              <a:t>), bajo la supervisión y regulación de </a:t>
            </a:r>
            <a:r>
              <a:rPr lang="es-ES" dirty="0" err="1">
                <a:latin typeface="Arial" pitchFamily="34" charset="0"/>
                <a:cs typeface="Arial" pitchFamily="34" charset="0"/>
              </a:rPr>
              <a:t>Aneel</a:t>
            </a:r>
            <a:r>
              <a:rPr lang="es-ES" dirty="0">
                <a:latin typeface="Arial" pitchFamily="34" charset="0"/>
                <a:cs typeface="Arial" pitchFamily="34" charset="0"/>
              </a:rPr>
              <a:t>.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7EA5C53-9670-4493-B3B1-37EFF320DD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5968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5" y="642938"/>
            <a:ext cx="2307250" cy="98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996461" y="1802973"/>
            <a:ext cx="7854462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950" b="1" dirty="0">
                <a:latin typeface="Arial" pitchFamily="34" charset="0"/>
                <a:cs typeface="Arial" pitchFamily="34" charset="0"/>
              </a:rPr>
              <a:t>Operador Nacional de Energia </a:t>
            </a:r>
            <a:r>
              <a:rPr lang="pt-BR" sz="1950" b="1" dirty="0" err="1">
                <a:latin typeface="Arial" pitchFamily="34" charset="0"/>
                <a:cs typeface="Arial" pitchFamily="34" charset="0"/>
              </a:rPr>
              <a:t>Electricidad</a:t>
            </a:r>
            <a:r>
              <a:rPr lang="pt-BR" sz="1950" b="1" dirty="0">
                <a:latin typeface="Arial" pitchFamily="34" charset="0"/>
                <a:cs typeface="Arial" pitchFamily="34" charset="0"/>
              </a:rPr>
              <a:t> - ONS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666747" y="2114882"/>
            <a:ext cx="8572506" cy="4109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br>
              <a:rPr lang="pt-BR" sz="1600" dirty="0">
                <a:latin typeface="Arial" pitchFamily="34" charset="0"/>
                <a:cs typeface="Arial" pitchFamily="34" charset="0"/>
              </a:rPr>
            </a:br>
            <a:r>
              <a:rPr lang="pt-BR" sz="1600" dirty="0">
                <a:latin typeface="Arial" pitchFamily="34" charset="0"/>
                <a:cs typeface="Arial" pitchFamily="34" charset="0"/>
              </a:rPr>
              <a:t>O ONS 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desarrolla una serie de estudios y acciones llevadas a cabo en el sistema, con los objetivos de: </a:t>
            </a:r>
          </a:p>
          <a:p>
            <a:pPr algn="just">
              <a:lnSpc>
                <a:spcPct val="150000"/>
              </a:lnSpc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	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a) 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Promover la optimización de la operación del sistema de energía eléctrica, con el objetivo de lograr el menor costo para el sistema, observando los estándares técnicos y los criterios de confiabilidad establecidos en los Procedimientos de red aprobados por </a:t>
            </a:r>
            <a:r>
              <a:rPr lang="es-ES" sz="1600" dirty="0" err="1">
                <a:latin typeface="Arial" pitchFamily="34" charset="0"/>
                <a:cs typeface="Arial" pitchFamily="34" charset="0"/>
              </a:rPr>
              <a:t>Aneel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	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b) 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Garantizar que todos los agentes del sector eléctrico tengan acceso a la red de transmisión de manera no discriminatoria; y</a:t>
            </a:r>
          </a:p>
          <a:p>
            <a:pPr algn="just">
              <a:lnSpc>
                <a:spcPct val="150000"/>
              </a:lnSpc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	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c) 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Contribuir, de acuerdo con la naturaleza de sus actividades, para que la expansión del SIN se realice al menor costo y apunte a las mejores condiciones operativas futuras.</a:t>
            </a:r>
            <a:endParaRPr lang="pt-BR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93BC09A-31B5-4DC9-8124-859204ECD8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5328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5" y="642938"/>
            <a:ext cx="2307250" cy="98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565428"/>
            <a:ext cx="9906000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950" b="1" dirty="0">
                <a:latin typeface="Arial" pitchFamily="34" charset="0"/>
                <a:cs typeface="Arial" pitchFamily="34" charset="0"/>
              </a:rPr>
              <a:t>Empresa de </a:t>
            </a:r>
            <a:r>
              <a:rPr lang="pt-BR" sz="1950" b="1" dirty="0" err="1">
                <a:latin typeface="Arial" pitchFamily="34" charset="0"/>
                <a:cs typeface="Arial" pitchFamily="34" charset="0"/>
              </a:rPr>
              <a:t>Investigación</a:t>
            </a:r>
            <a:r>
              <a:rPr lang="pt-BR" sz="1950" b="1" dirty="0">
                <a:latin typeface="Arial" pitchFamily="34" charset="0"/>
                <a:cs typeface="Arial" pitchFamily="34" charset="0"/>
              </a:rPr>
              <a:t> Energética – EPE 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666747" y="2114882"/>
            <a:ext cx="8572506" cy="2118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br>
              <a:rPr lang="pt-BR" dirty="0">
                <a:latin typeface="Arial" pitchFamily="34" charset="0"/>
                <a:cs typeface="Arial" pitchFamily="34" charset="0"/>
              </a:rPr>
            </a:br>
            <a:r>
              <a:rPr lang="es-ES" dirty="0">
                <a:latin typeface="Arial" pitchFamily="34" charset="0"/>
                <a:cs typeface="Arial" pitchFamily="34" charset="0"/>
              </a:rPr>
              <a:t>Es una empresa pública, cuyo propósito es proporcionar servicios en el área de estudios e investigaciones diseñados para subsidiar la planificación del sector energético, como la electricidad, el petróleo y el gas natural y sus derivados, carbón mineral, fuentes de energía renovables y eficiencia energética, entre otros. 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73F0E7D-31A3-4EA7-AA14-E523FBA4A0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4652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5" y="642938"/>
            <a:ext cx="2307250" cy="98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565428"/>
            <a:ext cx="9906000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950" b="1" dirty="0">
                <a:latin typeface="Arial" pitchFamily="34" charset="0"/>
                <a:cs typeface="Arial" pitchFamily="34" charset="0"/>
              </a:rPr>
              <a:t>Empresa de </a:t>
            </a:r>
            <a:r>
              <a:rPr lang="pt-BR" sz="1950" b="1" dirty="0" err="1">
                <a:latin typeface="Arial" pitchFamily="34" charset="0"/>
                <a:cs typeface="Arial" pitchFamily="34" charset="0"/>
              </a:rPr>
              <a:t>Investigación</a:t>
            </a:r>
            <a:r>
              <a:rPr lang="pt-BR" sz="1950" b="1" dirty="0">
                <a:latin typeface="Arial" pitchFamily="34" charset="0"/>
                <a:cs typeface="Arial" pitchFamily="34" charset="0"/>
              </a:rPr>
              <a:t> Energética – EPE 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666747" y="2114882"/>
            <a:ext cx="8572506" cy="4109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1600" b="1" dirty="0" err="1">
                <a:latin typeface="Arial" pitchFamily="34" charset="0"/>
                <a:cs typeface="Arial" pitchFamily="34" charset="0"/>
              </a:rPr>
              <a:t>Competencias</a:t>
            </a:r>
            <a:r>
              <a:rPr lang="pt-BR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pt-BR" sz="1600" b="1" dirty="0" err="1">
                <a:latin typeface="Arial" pitchFamily="34" charset="0"/>
                <a:cs typeface="Arial" pitchFamily="34" charset="0"/>
              </a:rPr>
              <a:t>principales</a:t>
            </a:r>
            <a:r>
              <a:rPr lang="pt-BR" sz="1600" b="1" dirty="0">
                <a:latin typeface="Arial" pitchFamily="34" charset="0"/>
                <a:cs typeface="Arial" pitchFamily="34" charset="0"/>
              </a:rPr>
              <a:t>: </a:t>
            </a:r>
          </a:p>
          <a:p>
            <a:pPr algn="just">
              <a:lnSpc>
                <a:spcPct val="150000"/>
              </a:lnSpc>
            </a:pPr>
            <a:endParaRPr lang="pt-BR" sz="1600" dirty="0">
              <a:latin typeface="Arial" pitchFamily="34" charset="0"/>
              <a:cs typeface="Arial" pitchFamily="34" charset="0"/>
            </a:endParaRPr>
          </a:p>
          <a:p>
            <a:pPr marL="232172" indent="-232172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realizar estudios y proyecciones de la matriz energética brasileña, incluido el balance energético nacional;</a:t>
            </a:r>
          </a:p>
          <a:p>
            <a:pPr marL="232172" indent="-232172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Identificar y cuantificar el potencial de los recursos energéticos.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; </a:t>
            </a:r>
          </a:p>
          <a:p>
            <a:pPr marL="232172" indent="-232172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realizar estudios para determinar la utilización óptima de los potenciales hidráulicos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; </a:t>
            </a:r>
          </a:p>
          <a:p>
            <a:pPr marL="232172" indent="-232172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obtener la licencia ambiental previa y la declaración de disponibilidad de agua necesaria para las ofertas que involucran proyectos de generación hidroeléctrica y transmisión de energía eléctrica, seleccionados por EPE; </a:t>
            </a:r>
          </a:p>
          <a:p>
            <a:pPr marL="232172" indent="-232172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preparar estudios necesarios para el desarrollo de planes para expandir la generación, transmisión de energía eléctrica a corto, mediano y largo plazo;</a:t>
            </a:r>
            <a:endParaRPr lang="pt-BR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64DE1A7-D062-4EBA-A171-E06FF622C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143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5" y="642938"/>
            <a:ext cx="2307250" cy="98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565428"/>
            <a:ext cx="9906000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950" b="1" dirty="0">
                <a:latin typeface="Arial" pitchFamily="34" charset="0"/>
                <a:cs typeface="Arial" pitchFamily="34" charset="0"/>
              </a:rPr>
              <a:t>Empresa de </a:t>
            </a:r>
            <a:r>
              <a:rPr lang="pt-BR" sz="1950" b="1" dirty="0" err="1">
                <a:latin typeface="Arial" pitchFamily="34" charset="0"/>
                <a:cs typeface="Arial" pitchFamily="34" charset="0"/>
              </a:rPr>
              <a:t>Investigación</a:t>
            </a:r>
            <a:r>
              <a:rPr lang="pt-BR" sz="1950" b="1" dirty="0">
                <a:latin typeface="Arial" pitchFamily="34" charset="0"/>
                <a:cs typeface="Arial" pitchFamily="34" charset="0"/>
              </a:rPr>
              <a:t> Energética – EPE 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666747" y="2114882"/>
            <a:ext cx="8572506" cy="378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 err="1">
                <a:latin typeface="Arial" pitchFamily="34" charset="0"/>
                <a:cs typeface="Arial" pitchFamily="34" charset="0"/>
              </a:rPr>
              <a:t>Competencias</a:t>
            </a:r>
            <a:r>
              <a:rPr lang="pt-BR" b="1" dirty="0">
                <a:latin typeface="Arial" pitchFamily="34" charset="0"/>
                <a:cs typeface="Arial" pitchFamily="34" charset="0"/>
              </a:rPr>
              <a:t> </a:t>
            </a:r>
            <a:r>
              <a:rPr lang="pt-BR" b="1" dirty="0" err="1">
                <a:latin typeface="Arial" pitchFamily="34" charset="0"/>
                <a:cs typeface="Arial" pitchFamily="34" charset="0"/>
              </a:rPr>
              <a:t>principales</a:t>
            </a:r>
            <a:r>
              <a:rPr lang="pt-BR" b="1" dirty="0">
                <a:latin typeface="Arial" pitchFamily="34" charset="0"/>
                <a:cs typeface="Arial" pitchFamily="34" charset="0"/>
              </a:rPr>
              <a:t>: 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itchFamily="34" charset="0"/>
              <a:cs typeface="Arial" pitchFamily="34" charset="0"/>
            </a:endParaRPr>
          </a:p>
          <a:p>
            <a:pPr marL="232172" indent="-23217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dirty="0">
                <a:latin typeface="Arial" pitchFamily="34" charset="0"/>
                <a:cs typeface="Arial" pitchFamily="34" charset="0"/>
              </a:rPr>
              <a:t>desarrollar estudios de impacto social, factibilidad técnico-económica y socio-ambiental para proyectos de energía eléctrica y fuentes renovables</a:t>
            </a:r>
            <a:r>
              <a:rPr lang="pt-BR" dirty="0">
                <a:latin typeface="Arial" pitchFamily="34" charset="0"/>
                <a:cs typeface="Arial" pitchFamily="34" charset="0"/>
              </a:rPr>
              <a:t>; </a:t>
            </a:r>
          </a:p>
          <a:p>
            <a:pPr marL="232172" indent="-23217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dirty="0">
                <a:latin typeface="Arial" pitchFamily="34" charset="0"/>
                <a:cs typeface="Arial" pitchFamily="34" charset="0"/>
              </a:rPr>
              <a:t>monitorear la ejecución de proyectos y estudios de factibilidad realizados por agentes interesados ​​y debidamente autorizados</a:t>
            </a:r>
            <a:r>
              <a:rPr lang="pt-BR" dirty="0">
                <a:latin typeface="Arial" pitchFamily="34" charset="0"/>
                <a:cs typeface="Arial" pitchFamily="34" charset="0"/>
              </a:rPr>
              <a:t>; </a:t>
            </a:r>
          </a:p>
          <a:p>
            <a:pPr marL="232172" indent="-23217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dirty="0">
                <a:latin typeface="Arial" pitchFamily="34" charset="0"/>
                <a:cs typeface="Arial" pitchFamily="34" charset="0"/>
              </a:rPr>
              <a:t>desarrollar estudios para evaluar e incrementar el uso de energía de fuentes renovables; apoyar y participar en las articulaciones destinadas a la integración energética con otros países;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EA9AD1D-85CB-4F62-AF2B-0CEAB19690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3434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5" y="642938"/>
            <a:ext cx="2307250" cy="98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565428"/>
            <a:ext cx="9906000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950" b="1" dirty="0">
                <a:latin typeface="Arial" pitchFamily="34" charset="0"/>
                <a:cs typeface="Arial" pitchFamily="34" charset="0"/>
              </a:rPr>
              <a:t>Empresa de </a:t>
            </a:r>
            <a:r>
              <a:rPr lang="pt-BR" sz="1950" b="1" dirty="0" err="1">
                <a:latin typeface="Arial" pitchFamily="34" charset="0"/>
                <a:cs typeface="Arial" pitchFamily="34" charset="0"/>
              </a:rPr>
              <a:t>Investigación</a:t>
            </a:r>
            <a:r>
              <a:rPr lang="pt-BR" sz="1950" b="1" dirty="0">
                <a:latin typeface="Arial" pitchFamily="34" charset="0"/>
                <a:cs typeface="Arial" pitchFamily="34" charset="0"/>
              </a:rPr>
              <a:t> Energética – EPE 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666747" y="2114882"/>
            <a:ext cx="8572506" cy="419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 err="1">
                <a:latin typeface="Arial" pitchFamily="34" charset="0"/>
                <a:cs typeface="Arial" pitchFamily="34" charset="0"/>
              </a:rPr>
              <a:t>Competencias</a:t>
            </a:r>
            <a:r>
              <a:rPr lang="pt-BR" b="1" dirty="0">
                <a:latin typeface="Arial" pitchFamily="34" charset="0"/>
                <a:cs typeface="Arial" pitchFamily="34" charset="0"/>
              </a:rPr>
              <a:t> </a:t>
            </a:r>
            <a:r>
              <a:rPr lang="pt-BR" b="1" dirty="0" err="1">
                <a:latin typeface="Arial" pitchFamily="34" charset="0"/>
                <a:cs typeface="Arial" pitchFamily="34" charset="0"/>
              </a:rPr>
              <a:t>principales</a:t>
            </a:r>
            <a:r>
              <a:rPr lang="pt-BR" b="1" dirty="0">
                <a:latin typeface="Arial" pitchFamily="34" charset="0"/>
                <a:cs typeface="Arial" pitchFamily="34" charset="0"/>
              </a:rPr>
              <a:t>: 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itchFamily="34" charset="0"/>
              <a:cs typeface="Arial" pitchFamily="34" charset="0"/>
            </a:endParaRPr>
          </a:p>
          <a:p>
            <a:pPr marL="232172" indent="-23217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dirty="0">
                <a:latin typeface="Arial" pitchFamily="34" charset="0"/>
                <a:cs typeface="Arial" pitchFamily="34" charset="0"/>
              </a:rPr>
              <a:t>p</a:t>
            </a:r>
            <a:r>
              <a:rPr lang="es-ES" dirty="0" err="1">
                <a:latin typeface="Arial" pitchFamily="34" charset="0"/>
                <a:cs typeface="Arial" pitchFamily="34" charset="0"/>
              </a:rPr>
              <a:t>romover</a:t>
            </a:r>
            <a:r>
              <a:rPr lang="es-ES" dirty="0">
                <a:latin typeface="Arial" pitchFamily="34" charset="0"/>
                <a:cs typeface="Arial" pitchFamily="34" charset="0"/>
              </a:rPr>
              <a:t> estudios y producir información para apoyar planes y programas de desarrollo de energía ambientalmente sostenibles, incluida la eficiencia energética</a:t>
            </a:r>
            <a:r>
              <a:rPr lang="pt-BR" dirty="0">
                <a:latin typeface="Arial" pitchFamily="34" charset="0"/>
                <a:cs typeface="Arial" pitchFamily="34" charset="0"/>
              </a:rPr>
              <a:t>; </a:t>
            </a:r>
          </a:p>
          <a:p>
            <a:pPr marL="232172" indent="-23217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dirty="0">
                <a:latin typeface="Arial" pitchFamily="34" charset="0"/>
                <a:cs typeface="Arial" pitchFamily="34" charset="0"/>
              </a:rPr>
              <a:t>promover planes objetivo destinados al uso racional y la conservación de la energía, pudiendo establecer asociaciones de cooperación para este propósito;</a:t>
            </a:r>
          </a:p>
          <a:p>
            <a:pPr marL="232172" indent="-23217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dirty="0">
                <a:latin typeface="Arial" pitchFamily="34" charset="0"/>
                <a:cs typeface="Arial" pitchFamily="34" charset="0"/>
              </a:rPr>
              <a:t>desarrollar estudios para aumentar el uso del carbón nacional</a:t>
            </a:r>
            <a:r>
              <a:rPr lang="pt-BR" dirty="0">
                <a:latin typeface="Arial" pitchFamily="34" charset="0"/>
                <a:cs typeface="Arial" pitchFamily="34" charset="0"/>
              </a:rPr>
              <a:t>; </a:t>
            </a:r>
          </a:p>
          <a:p>
            <a:pPr marL="232172" indent="-23217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dirty="0">
                <a:latin typeface="Arial" pitchFamily="34" charset="0"/>
                <a:cs typeface="Arial" pitchFamily="34" charset="0"/>
              </a:rPr>
              <a:t>preparar y publicar estudios de inventario del potencial de la energía eléctrica de fuentes alternativas</a:t>
            </a:r>
            <a:r>
              <a:rPr lang="pt-BR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BC2370E-3C4C-4D2E-8A15-80B756A331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323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7F35A09-F862-0E46-93FA-9D638BBEEA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752" y="169912"/>
            <a:ext cx="2738642" cy="12855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AACD61B-06E3-4351-B3FB-BF52C0D00A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093B21A0-5176-4D9C-A79A-0744A2CB64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617634"/>
              </p:ext>
            </p:extLst>
          </p:nvPr>
        </p:nvGraphicFramePr>
        <p:xfrm>
          <a:off x="1783548" y="1365342"/>
          <a:ext cx="6263641" cy="52347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7936">
                  <a:extLst>
                    <a:ext uri="{9D8B030D-6E8A-4147-A177-3AD203B41FA5}">
                      <a16:colId xmlns:a16="http://schemas.microsoft.com/office/drawing/2014/main" val="193851907"/>
                    </a:ext>
                  </a:extLst>
                </a:gridCol>
                <a:gridCol w="4915705">
                  <a:extLst>
                    <a:ext uri="{9D8B030D-6E8A-4147-A177-3AD203B41FA5}">
                      <a16:colId xmlns:a16="http://schemas.microsoft.com/office/drawing/2014/main" val="3451829312"/>
                    </a:ext>
                  </a:extLst>
                </a:gridCol>
              </a:tblGrid>
              <a:tr h="495463">
                <a:tc gridSpan="2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 err="1">
                          <a:effectLst/>
                        </a:rPr>
                        <a:t>miércoles</a:t>
                      </a:r>
                      <a:r>
                        <a:rPr lang="de-DE" sz="2000" dirty="0">
                          <a:effectLst/>
                        </a:rPr>
                        <a:t> 19 de </a:t>
                      </a:r>
                      <a:r>
                        <a:rPr lang="de-DE" sz="2000" dirty="0" err="1">
                          <a:effectLst/>
                        </a:rPr>
                        <a:t>febrero</a:t>
                      </a:r>
                      <a:endParaRPr lang="es-BO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B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497892"/>
                  </a:ext>
                </a:extLst>
              </a:tr>
              <a:tr h="495463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Hora</a:t>
                      </a:r>
                      <a:endParaRPr lang="es-B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500" b="1" dirty="0" err="1">
                          <a:solidFill>
                            <a:schemeClr val="bg1"/>
                          </a:solidFill>
                          <a:effectLst/>
                        </a:rPr>
                        <a:t>Actividad</a:t>
                      </a:r>
                      <a:endParaRPr lang="es-BO" sz="15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5018392"/>
                  </a:ext>
                </a:extLst>
              </a:tr>
              <a:tr h="64093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14:30 – 14:40</a:t>
                      </a:r>
                      <a:endParaRPr lang="es-B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Palabras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de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Bienvenida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y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presentación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de la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programación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endParaRPr lang="es-BO" sz="1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(VMEEA - GIZ)</a:t>
                      </a:r>
                      <a:endParaRPr lang="es-BO" sz="16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5653493"/>
                  </a:ext>
                </a:extLst>
              </a:tr>
              <a:tr h="64093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14:40 – 14:50</a:t>
                      </a:r>
                      <a:endParaRPr lang="es-B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Presentación de los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participantes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(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Grupo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de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Trabajo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s-BO" sz="1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Todos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/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as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s-BO" sz="16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7820088"/>
                  </a:ext>
                </a:extLst>
              </a:tr>
              <a:tr h="85205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14:50 – 15:50</a:t>
                      </a:r>
                      <a:endParaRPr lang="es-B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Introducción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: Presentación del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Sector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Eléctrico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Brasileño</a:t>
                      </a:r>
                      <a:endParaRPr lang="de-DE" sz="1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Reflexiones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sobre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GD 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Econel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Engenharia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s-BO" sz="16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4494153"/>
                  </a:ext>
                </a:extLst>
              </a:tr>
              <a:tr h="495463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15:50 – 16:05</a:t>
                      </a:r>
                      <a:endParaRPr lang="es-B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 err="1">
                          <a:solidFill>
                            <a:schemeClr val="bg1"/>
                          </a:solidFill>
                          <a:effectLst/>
                        </a:rPr>
                        <a:t>Refrigerio</a:t>
                      </a:r>
                      <a:endParaRPr lang="es-BO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605137"/>
                  </a:ext>
                </a:extLst>
              </a:tr>
              <a:tr h="973494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16:05 – 18:00</a:t>
                      </a:r>
                      <a:endParaRPr lang="es-BO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Regulación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de GD en Brasil</a:t>
                      </a:r>
                      <a:endParaRPr lang="es-BO" sz="1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Resolución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Normativa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endParaRPr lang="es-BO" sz="1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Econel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Engenharia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s-BO" sz="16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379177"/>
                  </a:ext>
                </a:extLst>
              </a:tr>
              <a:tr h="64093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18:00 – 18:30</a:t>
                      </a:r>
                      <a:endParaRPr lang="es-BO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Discusión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en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plenaria</a:t>
                      </a:r>
                      <a:endParaRPr lang="es-BO" sz="1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Todos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/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as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s-BO" sz="16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127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96891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5" y="642938"/>
            <a:ext cx="2307250" cy="98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867509" y="1627994"/>
            <a:ext cx="6928338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950" b="1" dirty="0">
                <a:latin typeface="Arial" pitchFamily="34" charset="0"/>
                <a:cs typeface="Arial" pitchFamily="34" charset="0"/>
              </a:rPr>
              <a:t>Câmara de Comercialização de Energia Elétrica – CCEE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666747" y="2114882"/>
            <a:ext cx="8572506" cy="3365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dirty="0">
                <a:latin typeface="Arial" pitchFamily="34" charset="0"/>
                <a:cs typeface="Arial" pitchFamily="34" charset="0"/>
              </a:rPr>
              <a:t>Es una asociación civil sin fines de lucro mantenida por un grupo de agentes que operan en el mercado para la compra y venta de electricidad. Está regulado por ANEEL. </a:t>
            </a:r>
            <a:r>
              <a:rPr lang="pt-BR" dirty="0" err="1">
                <a:latin typeface="Arial" pitchFamily="34" charset="0"/>
                <a:cs typeface="Arial" pitchFamily="34" charset="0"/>
              </a:rPr>
              <a:t>Actualmente</a:t>
            </a:r>
            <a:r>
              <a:rPr lang="pt-BR" dirty="0">
                <a:latin typeface="Arial" pitchFamily="34" charset="0"/>
                <a:cs typeface="Arial" pitchFamily="34" charset="0"/>
              </a:rPr>
              <a:t> </a:t>
            </a:r>
            <a:r>
              <a:rPr lang="pt-BR" dirty="0" err="1">
                <a:latin typeface="Arial" pitchFamily="34" charset="0"/>
                <a:cs typeface="Arial" pitchFamily="34" charset="0"/>
              </a:rPr>
              <a:t>son</a:t>
            </a:r>
            <a:r>
              <a:rPr lang="pt-BR" dirty="0">
                <a:latin typeface="Arial" pitchFamily="34" charset="0"/>
                <a:cs typeface="Arial" pitchFamily="34" charset="0"/>
              </a:rPr>
              <a:t>: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itchFamily="34" charset="0"/>
              <a:cs typeface="Arial" pitchFamily="34" charset="0"/>
            </a:endParaRPr>
          </a:p>
          <a:p>
            <a:pPr marL="278606" indent="-278606" algn="just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pt-BR" dirty="0">
                <a:latin typeface="Arial" pitchFamily="34" charset="0"/>
                <a:cs typeface="Arial" pitchFamily="34" charset="0"/>
              </a:rPr>
              <a:t>9.010 Agentes</a:t>
            </a:r>
          </a:p>
          <a:p>
            <a:pPr marL="278606" indent="-278606" algn="just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pt-BR" dirty="0">
                <a:latin typeface="Arial" pitchFamily="34" charset="0"/>
                <a:cs typeface="Arial" pitchFamily="34" charset="0"/>
              </a:rPr>
              <a:t>921 Consumidores libres</a:t>
            </a:r>
          </a:p>
          <a:p>
            <a:pPr marL="278606" indent="-278606" algn="just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pt-BR" dirty="0">
                <a:latin typeface="Arial" pitchFamily="34" charset="0"/>
                <a:cs typeface="Arial" pitchFamily="34" charset="0"/>
              </a:rPr>
              <a:t>6.136 Consumidores </a:t>
            </a:r>
            <a:r>
              <a:rPr lang="pt-BR" dirty="0" err="1">
                <a:latin typeface="Arial" pitchFamily="34" charset="0"/>
                <a:cs typeface="Arial" pitchFamily="34" charset="0"/>
              </a:rPr>
              <a:t>especiales</a:t>
            </a:r>
            <a:endParaRPr lang="pt-BR" dirty="0">
              <a:latin typeface="Arial" pitchFamily="34" charset="0"/>
              <a:cs typeface="Arial" pitchFamily="34" charset="0"/>
            </a:endParaRPr>
          </a:p>
          <a:p>
            <a:pPr marL="278606" indent="-278606" algn="just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pt-BR" dirty="0">
                <a:latin typeface="Arial" pitchFamily="34" charset="0"/>
                <a:cs typeface="Arial" pitchFamily="34" charset="0"/>
              </a:rPr>
              <a:t>341 Comercializador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44B5A73-4468-4510-8672-155B57AE4C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0716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666747" y="1646050"/>
            <a:ext cx="8572506" cy="48479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</a:pPr>
            <a:r>
              <a:rPr lang="pt-BR" sz="1600" b="1" dirty="0" err="1">
                <a:latin typeface="Arial" pitchFamily="34" charset="0"/>
                <a:cs typeface="Arial" pitchFamily="34" charset="0"/>
              </a:rPr>
              <a:t>Competencias</a:t>
            </a:r>
            <a:r>
              <a:rPr lang="pt-BR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pt-BR" sz="1600" b="1" dirty="0" err="1">
                <a:latin typeface="Arial" pitchFamily="34" charset="0"/>
                <a:cs typeface="Arial" pitchFamily="34" charset="0"/>
              </a:rPr>
              <a:t>principales</a:t>
            </a:r>
            <a:r>
              <a:rPr lang="pt-BR" sz="1600" b="1" dirty="0">
                <a:latin typeface="Arial" pitchFamily="34" charset="0"/>
                <a:cs typeface="Arial" pitchFamily="34" charset="0"/>
              </a:rPr>
              <a:t>:</a:t>
            </a:r>
          </a:p>
          <a:p>
            <a:pPr marL="232172" indent="-232172" algn="just" fontAlgn="base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Promover subastas para la compra y venta de electricidad, siempre que sea delegada por ANEEL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; </a:t>
            </a:r>
          </a:p>
          <a:p>
            <a:pPr marL="232172" indent="-232172" algn="just" fontAlgn="base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mantener un registro de todos los CCEAR y contratos resultantes de subastas de ajuste, la adquisición de energía de generación distribuida y los cambios respectivos;</a:t>
            </a:r>
          </a:p>
          <a:p>
            <a:pPr marL="232172" indent="-232172" algn="just" fontAlgn="base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mantener un registro de las cantidades de energía y energía sujetas a los contratos celebrados en la ACL;</a:t>
            </a:r>
            <a:endParaRPr lang="pt-BR" sz="1600" dirty="0">
              <a:latin typeface="Arial" pitchFamily="34" charset="0"/>
              <a:cs typeface="Arial" pitchFamily="34" charset="0"/>
            </a:endParaRPr>
          </a:p>
          <a:p>
            <a:pPr marL="232172" indent="-232172" algn="just" fontAlgn="base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promover la medición y el registro de datos relacionados con operaciones de compra y venta;</a:t>
            </a:r>
            <a:endParaRPr lang="pt-BR" sz="1600" dirty="0">
              <a:latin typeface="Arial" pitchFamily="34" charset="0"/>
              <a:cs typeface="Arial" pitchFamily="34" charset="0"/>
            </a:endParaRPr>
          </a:p>
          <a:p>
            <a:pPr marL="232172" indent="-232172" algn="just" fontAlgn="base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determinar el precio de liquidación de diferencia - PLD de mercado a corto plazo por submercado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; </a:t>
            </a:r>
          </a:p>
          <a:p>
            <a:pPr marL="232172" indent="-232172" algn="just" fontAlgn="base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contabilidad de los montos negociados y la liquidación financiera de los valores de las operaciones de MCP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; 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2133599" y="1110476"/>
            <a:ext cx="5744308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950" b="1" dirty="0">
                <a:latin typeface="Arial" pitchFamily="34" charset="0"/>
                <a:cs typeface="Arial" pitchFamily="34" charset="0"/>
              </a:rPr>
              <a:t>Câmara de Comercialização de Energia Elétrica – CCEE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5" y="642938"/>
            <a:ext cx="2307250" cy="98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FEDB085-B41A-4871-913E-685456A79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342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5" y="642938"/>
            <a:ext cx="2307250" cy="98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1899138" y="1394310"/>
            <a:ext cx="6049107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950" b="1" dirty="0">
                <a:latin typeface="Arial" pitchFamily="34" charset="0"/>
                <a:cs typeface="Arial" pitchFamily="34" charset="0"/>
              </a:rPr>
              <a:t>Câmara de Comercialização de Energia Elétrica – CCEE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666747" y="2114882"/>
            <a:ext cx="8572506" cy="3739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</a:pPr>
            <a:r>
              <a:rPr lang="pt-BR" sz="1600" b="1" dirty="0" err="1">
                <a:latin typeface="Arial" pitchFamily="34" charset="0"/>
                <a:cs typeface="Arial" pitchFamily="34" charset="0"/>
              </a:rPr>
              <a:t>Competencias</a:t>
            </a:r>
            <a:r>
              <a:rPr lang="pt-BR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pt-BR" sz="1600" b="1" dirty="0" err="1">
                <a:latin typeface="Arial" pitchFamily="34" charset="0"/>
                <a:cs typeface="Arial" pitchFamily="34" charset="0"/>
              </a:rPr>
              <a:t>principales</a:t>
            </a:r>
            <a:r>
              <a:rPr lang="pt-BR" sz="1600" b="1" dirty="0">
                <a:latin typeface="Arial" pitchFamily="34" charset="0"/>
                <a:cs typeface="Arial" pitchFamily="34" charset="0"/>
              </a:rPr>
              <a:t>:</a:t>
            </a:r>
          </a:p>
          <a:p>
            <a:pPr algn="just" fontAlgn="base">
              <a:lnSpc>
                <a:spcPct val="150000"/>
              </a:lnSpc>
            </a:pPr>
            <a:endParaRPr lang="pt-BR" sz="1600" b="1" dirty="0">
              <a:latin typeface="Arial" pitchFamily="34" charset="0"/>
              <a:cs typeface="Arial" pitchFamily="34" charset="0"/>
            </a:endParaRPr>
          </a:p>
          <a:p>
            <a:pPr marL="278606" indent="-278606" algn="just" fontAlgn="base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investigar el incumplimiento de los límites para contratar electricidad y otras infracciones y aplicar las sanciones correspondientes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;</a:t>
            </a:r>
          </a:p>
          <a:p>
            <a:pPr marL="278606" indent="-278606" algn="just" fontAlgn="base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gestionar garantías financieras relacionadas con la liquidación de MCP;</a:t>
            </a:r>
          </a:p>
          <a:p>
            <a:pPr marL="278606" indent="-278606" algn="just" fontAlgn="base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llevar a cabo la estructuración y gestión de CER, CONUER y CER.</a:t>
            </a:r>
          </a:p>
          <a:p>
            <a:pPr marL="278606" indent="-278606" algn="just" fontAlgn="base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llevar a cabo la estructuración, gestión y liquidación financiera de CONTA-ACR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278606" indent="-278606" algn="just" fontAlgn="base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llevar a cabo la estructuración, gestión y liquidación financiera de la Cuenta Centralizadora de los Recursos de Banderas Arancelarias; y</a:t>
            </a:r>
          </a:p>
          <a:p>
            <a:pPr marL="278606" indent="-278606" algn="just" fontAlgn="base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realizar la gestión administrativa de los recursos financieros de CDE, CCC y RGR.</a:t>
            </a:r>
            <a:endParaRPr lang="pt-BR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FFFC6AA-BD9E-46C4-B710-3C09D6EED4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8073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F8970B-ED63-4B65-A2B7-8014816BE5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2329" y="1827174"/>
            <a:ext cx="6573964" cy="2277006"/>
          </a:xfrm>
        </p:spPr>
        <p:txBody>
          <a:bodyPr>
            <a:normAutofit/>
          </a:bodyPr>
          <a:lstStyle/>
          <a:p>
            <a:r>
              <a:rPr lang="pt-BR" sz="1463" b="1" dirty="0" err="1"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  <a:r>
              <a:rPr lang="pt-BR" sz="1463" b="1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br>
              <a:rPr lang="pt-BR" sz="1463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1463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1463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463" b="1" dirty="0">
                <a:latin typeface="Arial" panose="020B0604020202020204" pitchFamily="34" charset="0"/>
                <a:cs typeface="Arial" panose="020B0604020202020204" pitchFamily="34" charset="0"/>
              </a:rPr>
              <a:t>Eng. Armando Silva Filho e Cláudio Mesquita</a:t>
            </a:r>
            <a:br>
              <a:rPr lang="pt-BR" sz="1463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1463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463" b="1" dirty="0">
                <a:latin typeface="Arial" panose="020B0604020202020204" pitchFamily="34" charset="0"/>
                <a:cs typeface="Arial" panose="020B0604020202020204" pitchFamily="34" charset="0"/>
              </a:rPr>
              <a:t>armandosfilho@gmail.com</a:t>
            </a:r>
            <a:br>
              <a:rPr lang="pt-BR" sz="1463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463" b="1" dirty="0">
                <a:latin typeface="Arial" panose="020B0604020202020204" pitchFamily="34" charset="0"/>
                <a:cs typeface="Arial" panose="020B0604020202020204" pitchFamily="34" charset="0"/>
              </a:rPr>
              <a:t>econel@econel.com.br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5" y="642938"/>
            <a:ext cx="2307250" cy="98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BF36DA38-A5BE-4B8F-B681-43B9B9C7B943}"/>
              </a:ext>
            </a:extLst>
          </p:cNvPr>
          <p:cNvSpPr txBox="1"/>
          <p:nvPr/>
        </p:nvSpPr>
        <p:spPr>
          <a:xfrm>
            <a:off x="3536212" y="5273416"/>
            <a:ext cx="2833577" cy="542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63" b="1" dirty="0">
                <a:latin typeface="Arial" panose="020B0604020202020204" pitchFamily="34" charset="0"/>
                <a:cs typeface="Arial" panose="020B0604020202020204" pitchFamily="34" charset="0"/>
              </a:rPr>
              <a:t>La Paz, Bolívia</a:t>
            </a:r>
          </a:p>
          <a:p>
            <a:pPr algn="ctr"/>
            <a:r>
              <a:rPr lang="pt-BR" sz="1463" b="1" dirty="0"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C45A9C4-DAC5-4672-AE21-B7B4A40F10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3373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E0CF204-932B-0B48-9A41-C736D1A7EE0A}"/>
              </a:ext>
            </a:extLst>
          </p:cNvPr>
          <p:cNvGrpSpPr/>
          <p:nvPr/>
        </p:nvGrpSpPr>
        <p:grpSpPr>
          <a:xfrm>
            <a:off x="952945" y="1660905"/>
            <a:ext cx="8508568" cy="5016758"/>
            <a:chOff x="661999" y="2068403"/>
            <a:chExt cx="8508568" cy="501675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EA3F54B-9CB2-9E4B-A355-590F84FD98B7}"/>
                </a:ext>
              </a:extLst>
            </p:cNvPr>
            <p:cNvSpPr txBox="1"/>
            <p:nvPr/>
          </p:nvSpPr>
          <p:spPr>
            <a:xfrm>
              <a:off x="661999" y="2068403"/>
              <a:ext cx="3847248" cy="5016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-BO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Ministerio de Energías</a:t>
              </a: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Calle Potosí esquina calle Ayacucho S/N, zona Central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Teléfono: 2188800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www.minenergias.gob.bo</a:t>
              </a:r>
            </a:p>
            <a:p>
              <a:pPr>
                <a:lnSpc>
                  <a:spcPct val="150000"/>
                </a:lnSpc>
              </a:pP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  <a:r>
                <a:rPr lang="es-BO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Viceministerio de Electricidad y Energías Alternativas</a:t>
              </a: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Edificio Ex BBA, Av. Camacho Nº 1413 Esq. calle Loayza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Teléfono: 2188800</a:t>
              </a:r>
            </a:p>
            <a:p>
              <a:pPr>
                <a:lnSpc>
                  <a:spcPct val="150000"/>
                </a:lnSpc>
              </a:pPr>
              <a:endParaRPr lang="es-BO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Cooperación Alemana al Desarrollo con Bolivia</a:t>
              </a:r>
            </a:p>
            <a:p>
              <a:pPr>
                <a:lnSpc>
                  <a:spcPct val="150000"/>
                </a:lnSpc>
              </a:pP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Oficina de la Cooperación Alemana al Desarrollo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Deutsche Gesellschaft für Internationale Zusammenarbeit (GIZ) GmbH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Av. Julio C. Patiño Nº 1178, entre calles 17 y 18, Calacoto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Casilla 11400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La Paz, Bolivia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Oficina del Programa de Energías Renovables (PEERR)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Av. Sánchez Bustamante Nº 504 entre calles 11 y 12 de Calacoto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La Paz, Bolivia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 +591 (2) 2119499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F +591 (2) 2119499, int. 102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E johannes.kissel@giz.de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I  www.giz.de</a:t>
              </a:r>
            </a:p>
            <a:p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C19D5FD-7576-F247-AC0C-76A2C506B567}"/>
                </a:ext>
              </a:extLst>
            </p:cNvPr>
            <p:cNvSpPr txBox="1"/>
            <p:nvPr/>
          </p:nvSpPr>
          <p:spPr>
            <a:xfrm>
              <a:off x="4798276" y="4160928"/>
              <a:ext cx="4372291" cy="1931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BO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Ministerio Federal de Cooperación Económica y Desarrollo (BMZ)</a:t>
              </a:r>
            </a:p>
            <a:p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BMZ Bonn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Dahlmannstraße 4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53113 Bonn, Germany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 +49 (0) 228 99 535 -0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F +49 (0) 228 99 535-3500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poststella@bmz.bund.de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www.bmz.de </a:t>
              </a:r>
            </a:p>
            <a:p>
              <a:endParaRPr lang="es-BO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BO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5A8CCE1-6F0C-C941-B5C4-2FCBF2892B89}"/>
                </a:ext>
              </a:extLst>
            </p:cNvPr>
            <p:cNvSpPr txBox="1"/>
            <p:nvPr/>
          </p:nvSpPr>
          <p:spPr>
            <a:xfrm>
              <a:off x="6720961" y="4426385"/>
              <a:ext cx="1932877" cy="1277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BMZ Berlín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Stresemannstraße 94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10963 Berlin, Germany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 +49 (0) 30 18 535 – 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F +49 (0) 30 18 535-2501 </a:t>
              </a:r>
            </a:p>
            <a:p>
              <a:endParaRPr lang="es-BO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0F7F0E20-CD73-2D4D-A2AD-B3733DE237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993" y="322605"/>
            <a:ext cx="3302000" cy="10541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B088DDA-BBDD-4E45-BE25-55600EE3E9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067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7F35A09-F862-0E46-93FA-9D638BBEEA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752" y="169912"/>
            <a:ext cx="2738642" cy="12855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AACD61B-06E3-4351-B3FB-BF52C0D00A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350B38A8-9773-4C9C-9335-18ABE1CA34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897257"/>
              </p:ext>
            </p:extLst>
          </p:nvPr>
        </p:nvGraphicFramePr>
        <p:xfrm>
          <a:off x="1648713" y="1319340"/>
          <a:ext cx="6381596" cy="51869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3318">
                  <a:extLst>
                    <a:ext uri="{9D8B030D-6E8A-4147-A177-3AD203B41FA5}">
                      <a16:colId xmlns:a16="http://schemas.microsoft.com/office/drawing/2014/main" val="4131740942"/>
                    </a:ext>
                  </a:extLst>
                </a:gridCol>
                <a:gridCol w="5008278">
                  <a:extLst>
                    <a:ext uri="{9D8B030D-6E8A-4147-A177-3AD203B41FA5}">
                      <a16:colId xmlns:a16="http://schemas.microsoft.com/office/drawing/2014/main" val="3482049712"/>
                    </a:ext>
                  </a:extLst>
                </a:gridCol>
              </a:tblGrid>
              <a:tr h="474605">
                <a:tc gridSpan="2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 err="1">
                          <a:effectLst/>
                        </a:rPr>
                        <a:t>jueves</a:t>
                      </a:r>
                      <a:r>
                        <a:rPr lang="de-DE" sz="2000" dirty="0">
                          <a:effectLst/>
                        </a:rPr>
                        <a:t> 20 de </a:t>
                      </a:r>
                      <a:r>
                        <a:rPr lang="de-DE" sz="2000" dirty="0" err="1">
                          <a:effectLst/>
                        </a:rPr>
                        <a:t>febrero</a:t>
                      </a:r>
                      <a:endParaRPr lang="es-BO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B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5805937"/>
                  </a:ext>
                </a:extLst>
              </a:tr>
              <a:tr h="474605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Hora</a:t>
                      </a:r>
                      <a:endParaRPr lang="es-B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500" b="1" dirty="0" err="1">
                          <a:solidFill>
                            <a:schemeClr val="bg1"/>
                          </a:solidFill>
                          <a:effectLst/>
                        </a:rPr>
                        <a:t>Actividad</a:t>
                      </a:r>
                      <a:endParaRPr lang="es-BO" sz="15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408130"/>
                  </a:ext>
                </a:extLst>
              </a:tr>
              <a:tr h="972073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09:00 – 11:00</a:t>
                      </a:r>
                      <a:endParaRPr lang="es-B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Regulación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de GD en Brasil –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Procedimientos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de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Distribución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de-DE" sz="1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Econel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Engenharia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))</a:t>
                      </a:r>
                      <a:endParaRPr lang="es-BO" sz="16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6180461"/>
                  </a:ext>
                </a:extLst>
              </a:tr>
              <a:tr h="474605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11:00 – 11:15</a:t>
                      </a:r>
                      <a:endParaRPr lang="es-B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500" b="1" dirty="0" err="1">
                          <a:solidFill>
                            <a:schemeClr val="bg1"/>
                          </a:solidFill>
                          <a:effectLst/>
                        </a:rPr>
                        <a:t>Refrigerio</a:t>
                      </a:r>
                      <a:endParaRPr lang="es-BO" sz="15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020560"/>
                  </a:ext>
                </a:extLst>
              </a:tr>
              <a:tr h="613957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11:15 – 12:15</a:t>
                      </a:r>
                      <a:endParaRPr lang="es-B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Discusión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en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plenaria</a:t>
                      </a:r>
                      <a:endParaRPr lang="es-BO" sz="1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Todos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/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as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s-BO" sz="16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82363"/>
                  </a:ext>
                </a:extLst>
              </a:tr>
              <a:tr h="474605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12:15 – 14:00</a:t>
                      </a:r>
                      <a:endParaRPr lang="es-B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500" b="1" dirty="0" err="1">
                          <a:solidFill>
                            <a:schemeClr val="bg1"/>
                          </a:solidFill>
                          <a:effectLst/>
                        </a:rPr>
                        <a:t>Almuerzo</a:t>
                      </a:r>
                      <a:r>
                        <a:rPr lang="de-DE" sz="1500" b="1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500" b="1" dirty="0" err="1">
                          <a:solidFill>
                            <a:schemeClr val="bg1"/>
                          </a:solidFill>
                          <a:effectLst/>
                        </a:rPr>
                        <a:t>conjunto</a:t>
                      </a:r>
                      <a:endParaRPr lang="es-BO" sz="15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6321145"/>
                  </a:ext>
                </a:extLst>
              </a:tr>
              <a:tr h="613957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14:00 – 16:00</a:t>
                      </a:r>
                      <a:endParaRPr lang="es-B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¿Como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regular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GD en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Bolivia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?, a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través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de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una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Norma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Operativa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? ¿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Resolución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Ministerial? o Ley? </a:t>
                      </a:r>
                      <a:endParaRPr lang="es-BO" sz="1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Todos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/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as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s-BO" sz="16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3192466"/>
                  </a:ext>
                </a:extLst>
              </a:tr>
              <a:tr h="474605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16:00 – 16:15</a:t>
                      </a:r>
                      <a:endParaRPr lang="es-BO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500" b="1" dirty="0" err="1">
                          <a:solidFill>
                            <a:schemeClr val="bg1"/>
                          </a:solidFill>
                          <a:effectLst/>
                        </a:rPr>
                        <a:t>Refrigerio</a:t>
                      </a:r>
                      <a:endParaRPr lang="es-BO" sz="15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0703333"/>
                  </a:ext>
                </a:extLst>
              </a:tr>
              <a:tr h="613957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16:15 – 18:00</a:t>
                      </a:r>
                      <a:endParaRPr lang="es-BO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Planificación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para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la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elaborar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el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primer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borrador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de la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regulación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para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la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inyección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 GD en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Bolivia</a:t>
                      </a:r>
                      <a:endParaRPr lang="es-BO" sz="1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Todos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/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  <a:effectLst/>
                        </a:rPr>
                        <a:t>as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s-BO" sz="16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79" marR="64479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7567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162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5" y="642938"/>
            <a:ext cx="2307250" cy="98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627994"/>
            <a:ext cx="9906000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7180" indent="-208026" algn="ctr"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es-ES" sz="1950" b="1" dirty="0">
                <a:latin typeface="Arial" pitchFamily="34" charset="0"/>
                <a:cs typeface="Arial" pitchFamily="34" charset="0"/>
              </a:rPr>
              <a:t>Sector Eléctrico Brasileño - Ilustrativo</a:t>
            </a:r>
            <a:endParaRPr lang="pt-BR" sz="4144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E25DBDF-8A54-438F-8A4B-7BE3CED901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449" y="2126566"/>
            <a:ext cx="5186024" cy="3962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4C3E2DC-C37A-4EC5-9A35-15093CD391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464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ADD052E5-21F8-4B7F-A9D8-811C4BB59FF3}"/>
              </a:ext>
            </a:extLst>
          </p:cNvPr>
          <p:cNvGraphicFramePr>
            <a:graphicFrameLocks noGrp="1"/>
          </p:cNvGraphicFramePr>
          <p:nvPr/>
        </p:nvGraphicFramePr>
        <p:xfrm>
          <a:off x="2224795" y="2784103"/>
          <a:ext cx="6776996" cy="2977637"/>
        </p:xfrm>
        <a:graphic>
          <a:graphicData uri="http://schemas.openxmlformats.org/drawingml/2006/table">
            <a:tbl>
              <a:tblPr/>
              <a:tblGrid>
                <a:gridCol w="621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89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89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89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89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0708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/>
                      <a:r>
                        <a:rPr lang="pt-BR" sz="1500" b="1" i="0" kern="12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Desarrollos</a:t>
                      </a:r>
                      <a:r>
                        <a:rPr lang="pt-BR" sz="1500" b="1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pt-BR" sz="1500" b="1" i="0" kern="12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</a:t>
                      </a:r>
                      <a:r>
                        <a:rPr lang="pt-BR" sz="1500" b="1" i="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pt-BR" sz="1500" b="1" i="0" kern="12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Operación</a:t>
                      </a:r>
                      <a:endParaRPr lang="pt-BR" sz="1500" b="1" i="0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9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/>
                      <a:r>
                        <a:rPr lang="pt-BR" sz="13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Como</a:t>
                      </a:r>
                      <a:endParaRPr lang="pt-BR" sz="13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t-BR" sz="1300" b="1" kern="12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Cantidad</a:t>
                      </a:r>
                      <a:endParaRPr lang="pt-BR" sz="1300" b="1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t-BR" sz="1300" b="1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Poder  Concedido (kW)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t-BR" sz="1300" b="1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Poder</a:t>
                      </a:r>
                    </a:p>
                    <a:p>
                      <a:pPr marL="0" algn="ctr" defTabSz="914400" rtl="0" eaLnBrk="1" latinLnBrk="0" hangingPunct="1"/>
                      <a:r>
                        <a:rPr lang="pt-BR" sz="1300" b="1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Supervisado (kW)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algn="r" defTabSz="914400" rtl="0" eaLnBrk="1" latinLnBrk="0" hangingPunct="1"/>
                      <a:r>
                        <a:rPr lang="pt-BR" sz="1300" b="1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53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b="1" u="none" strike="noStrike" dirty="0">
                          <a:solidFill>
                            <a:srgbClr val="00425E"/>
                          </a:solidFill>
                          <a:effectLst/>
                          <a:latin typeface="Arial, Helvetica, sans-serif"/>
                        </a:rPr>
                        <a:t>CGH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726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780.296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>
                          <a:effectLst/>
                          <a:latin typeface="Arial, Helvetica, sans-serif"/>
                        </a:rPr>
                        <a:t>780.110</a:t>
                      </a:r>
                      <a:endParaRPr lang="pt-BR" sz="150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0,46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53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b="1" u="none" strike="noStrike">
                          <a:solidFill>
                            <a:srgbClr val="00425E"/>
                          </a:solidFill>
                          <a:effectLst/>
                          <a:latin typeface="Arial, Helvetica, sans-serif"/>
                        </a:rPr>
                        <a:t>CGU</a:t>
                      </a:r>
                      <a:endParaRPr lang="pt-BR" sz="150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1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50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>
                          <a:effectLst/>
                          <a:latin typeface="Arial, Helvetica, sans-serif"/>
                        </a:rPr>
                        <a:t>50</a:t>
                      </a:r>
                      <a:endParaRPr lang="pt-BR" sz="150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0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53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b="1" u="none" strike="noStrike" dirty="0">
                          <a:solidFill>
                            <a:srgbClr val="00425E"/>
                          </a:solidFill>
                          <a:effectLst/>
                          <a:latin typeface="Arial, Helvetica, sans-serif"/>
                        </a:rPr>
                        <a:t>EOL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629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15.396.749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>
                          <a:effectLst/>
                          <a:latin typeface="Arial, Helvetica, sans-serif"/>
                        </a:rPr>
                        <a:t>15.377.853</a:t>
                      </a:r>
                      <a:endParaRPr lang="pt-BR" sz="150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9,04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53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b="1" u="none" strike="noStrike" dirty="0">
                          <a:solidFill>
                            <a:srgbClr val="00425E"/>
                          </a:solidFill>
                          <a:effectLst/>
                          <a:latin typeface="Arial, Helvetica, sans-serif"/>
                        </a:rPr>
                        <a:t>PCH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422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5.363.780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>
                          <a:effectLst/>
                          <a:latin typeface="Arial, Helvetica, sans-serif"/>
                        </a:rPr>
                        <a:t>5.289.363</a:t>
                      </a:r>
                      <a:endParaRPr lang="pt-BR" sz="150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3,11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53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b="1" u="none" strike="noStrike">
                          <a:solidFill>
                            <a:srgbClr val="00425E"/>
                          </a:solidFill>
                          <a:effectLst/>
                          <a:latin typeface="Arial, Helvetica, sans-serif"/>
                        </a:rPr>
                        <a:t>UFV</a:t>
                      </a:r>
                      <a:endParaRPr lang="pt-BR" sz="150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3.870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2.481.532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>
                          <a:effectLst/>
                          <a:latin typeface="Arial, Helvetica, sans-serif"/>
                        </a:rPr>
                        <a:t>2.473.532</a:t>
                      </a:r>
                      <a:endParaRPr lang="pt-BR" sz="150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1,45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53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b="1" u="none" strike="noStrike">
                          <a:solidFill>
                            <a:srgbClr val="00425E"/>
                          </a:solidFill>
                          <a:effectLst/>
                          <a:latin typeface="Arial, Helvetica, sans-serif"/>
                        </a:rPr>
                        <a:t>UHE</a:t>
                      </a:r>
                      <a:endParaRPr lang="pt-BR" sz="150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217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102.964.008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>
                          <a:effectLst/>
                          <a:latin typeface="Arial, Helvetica, sans-serif"/>
                        </a:rPr>
                        <a:t>102.998.876</a:t>
                      </a:r>
                      <a:endParaRPr lang="pt-BR" sz="150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60,56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53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b="1" u="none" strike="noStrike">
                          <a:solidFill>
                            <a:srgbClr val="00425E"/>
                          </a:solidFill>
                          <a:effectLst/>
                          <a:latin typeface="Arial, Helvetica, sans-serif"/>
                        </a:rPr>
                        <a:t>UTE</a:t>
                      </a:r>
                      <a:endParaRPr lang="pt-BR" sz="150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3.037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42.747.232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>
                          <a:effectLst/>
                          <a:latin typeface="Arial, Helvetica, sans-serif"/>
                        </a:rPr>
                        <a:t>41.165.754</a:t>
                      </a:r>
                      <a:endParaRPr lang="pt-BR" sz="150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24,2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53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b="1" u="none" strike="noStrike">
                          <a:solidFill>
                            <a:srgbClr val="00425E"/>
                          </a:solidFill>
                          <a:effectLst/>
                          <a:latin typeface="Arial, Helvetica, sans-serif"/>
                        </a:rPr>
                        <a:t>UTN</a:t>
                      </a:r>
                      <a:endParaRPr lang="pt-BR" sz="150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>
                          <a:effectLst/>
                          <a:latin typeface="Arial, Helvetica, sans-serif"/>
                        </a:rPr>
                        <a:t>2</a:t>
                      </a:r>
                      <a:endParaRPr lang="pt-BR" sz="150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1.990.000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1.990.000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1,17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53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b="1" u="none" strike="noStrike" dirty="0">
                          <a:solidFill>
                            <a:srgbClr val="00425E"/>
                          </a:solidFill>
                          <a:effectLst/>
                          <a:latin typeface="Arial, Helvetica, sans-serif"/>
                        </a:rPr>
                        <a:t>Total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b="1" dirty="0">
                          <a:effectLst/>
                          <a:latin typeface="Arial, Helvetica, sans-serif"/>
                        </a:rPr>
                        <a:t>8.904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b="1">
                          <a:effectLst/>
                          <a:latin typeface="Arial, Helvetica, sans-serif"/>
                        </a:rPr>
                        <a:t>171.723.647</a:t>
                      </a:r>
                      <a:endParaRPr lang="pt-BR" sz="150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b="1" dirty="0">
                          <a:effectLst/>
                          <a:latin typeface="Arial, Helvetica, sans-serif"/>
                        </a:rPr>
                        <a:t>170.075.538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r"/>
                      <a:r>
                        <a:rPr lang="pt-BR" sz="1500" dirty="0">
                          <a:effectLst/>
                          <a:latin typeface="Arial, Helvetica, sans-serif"/>
                        </a:rPr>
                        <a:t>100</a:t>
                      </a:r>
                      <a:endParaRPr lang="pt-BR" sz="1500" dirty="0">
                        <a:effectLst/>
                        <a:latin typeface="Tahom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5" y="642938"/>
            <a:ext cx="2307250" cy="98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627994"/>
            <a:ext cx="9906000" cy="656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7180" indent="-208026" algn="ctr"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es-ES" sz="1950" b="1" dirty="0">
                <a:latin typeface="Arial" pitchFamily="34" charset="0"/>
                <a:cs typeface="Arial" pitchFamily="34" charset="0"/>
              </a:rPr>
              <a:t>Sector Eléctrico Brasileño – Introducción</a:t>
            </a:r>
          </a:p>
          <a:p>
            <a:pPr marL="297180" indent="-208026" algn="ctr"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es-ES" sz="1463" b="1" dirty="0">
                <a:latin typeface="Arial" pitchFamily="34" charset="0"/>
                <a:cs typeface="Arial" pitchFamily="34" charset="0"/>
              </a:rPr>
              <a:t>Generación de energía eléctrica</a:t>
            </a:r>
            <a:endParaRPr lang="pt-BR" sz="1463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64AB19A-AFF5-4985-8785-976CF268405B}"/>
              </a:ext>
            </a:extLst>
          </p:cNvPr>
          <p:cNvSpPr/>
          <p:nvPr/>
        </p:nvSpPr>
        <p:spPr>
          <a:xfrm>
            <a:off x="0" y="2299607"/>
            <a:ext cx="9906000" cy="317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154" algn="just"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es-ES" sz="1463" dirty="0">
                <a:latin typeface="Arial" pitchFamily="34" charset="0"/>
                <a:cs typeface="Arial" pitchFamily="34" charset="0"/>
              </a:rPr>
              <a:t>En 2019, Brasil alcanzó 170 mil MW de capacidad instalada, 75% de los cuales provienen de fuentes renovables.</a:t>
            </a:r>
            <a:endParaRPr lang="pt-BR" sz="1463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B47C0BA4-86A5-4A20-823B-71040613AA62}"/>
              </a:ext>
            </a:extLst>
          </p:cNvPr>
          <p:cNvSpPr/>
          <p:nvPr/>
        </p:nvSpPr>
        <p:spPr>
          <a:xfrm>
            <a:off x="84626" y="3690454"/>
            <a:ext cx="1958761" cy="242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154"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es-ES" sz="975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Central Hidroeléctrica </a:t>
            </a:r>
            <a:endParaRPr lang="pt-BR" sz="975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37F41365-242B-403D-B640-1A8D6F0B4893}"/>
              </a:ext>
            </a:extLst>
          </p:cNvPr>
          <p:cNvSpPr/>
          <p:nvPr/>
        </p:nvSpPr>
        <p:spPr>
          <a:xfrm>
            <a:off x="84625" y="3922076"/>
            <a:ext cx="1989444" cy="242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154"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es-ES" sz="975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Undi-electric</a:t>
            </a:r>
            <a:r>
              <a:rPr lang="es-ES" sz="975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</a:t>
            </a:r>
            <a:r>
              <a:rPr lang="es-ES" sz="975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Generator</a:t>
            </a:r>
            <a:endParaRPr lang="pt-BR" sz="975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5EDF1B03-7B41-49D5-8951-6A8F3CE6863E}"/>
              </a:ext>
            </a:extLst>
          </p:cNvPr>
          <p:cNvSpPr/>
          <p:nvPr/>
        </p:nvSpPr>
        <p:spPr>
          <a:xfrm>
            <a:off x="84625" y="4152208"/>
            <a:ext cx="1943420" cy="242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154"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es-ES" sz="975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Planta de Energía Eólica</a:t>
            </a:r>
            <a:endParaRPr lang="pt-BR" sz="975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9A2CEABA-B7EF-4294-98D5-7A9DFE62CC7D}"/>
              </a:ext>
            </a:extLst>
          </p:cNvPr>
          <p:cNvSpPr/>
          <p:nvPr/>
        </p:nvSpPr>
        <p:spPr>
          <a:xfrm>
            <a:off x="84626" y="4374273"/>
            <a:ext cx="2109488" cy="242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154"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es-ES" sz="975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Pequeña Central Hidroeléctrica</a:t>
            </a:r>
            <a:endParaRPr lang="pt-BR" sz="975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011A7BA7-895B-4242-A83D-A99B1B034738}"/>
              </a:ext>
            </a:extLst>
          </p:cNvPr>
          <p:cNvSpPr/>
          <p:nvPr/>
        </p:nvSpPr>
        <p:spPr>
          <a:xfrm>
            <a:off x="84625" y="4601385"/>
            <a:ext cx="2459979" cy="242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154"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es-ES" sz="975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Planta de Energía Solar Fotovoltaica</a:t>
            </a:r>
            <a:endParaRPr lang="pt-BR" sz="975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1CD1C1B6-9DEF-4F66-8714-D66BE33E6C31}"/>
              </a:ext>
            </a:extLst>
          </p:cNvPr>
          <p:cNvSpPr/>
          <p:nvPr/>
        </p:nvSpPr>
        <p:spPr>
          <a:xfrm>
            <a:off x="84625" y="4825340"/>
            <a:ext cx="1943420" cy="242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154"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es-ES" sz="975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Central Hidroeléctrica</a:t>
            </a:r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BC915733-A535-4DF1-BEDD-B0580B59E543}"/>
              </a:ext>
            </a:extLst>
          </p:cNvPr>
          <p:cNvSpPr/>
          <p:nvPr/>
        </p:nvSpPr>
        <p:spPr>
          <a:xfrm>
            <a:off x="84625" y="5053642"/>
            <a:ext cx="1943420" cy="242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154"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es-ES" sz="975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Central Hidroeléctrica</a:t>
            </a:r>
          </a:p>
        </p:txBody>
      </p:sp>
      <p:sp>
        <p:nvSpPr>
          <p:cNvPr id="28" name="Retângulo 27">
            <a:extLst>
              <a:ext uri="{FF2B5EF4-FFF2-40B4-BE49-F238E27FC236}">
                <a16:creationId xmlns:a16="http://schemas.microsoft.com/office/drawing/2014/main" id="{46826F67-9271-49E9-A4E2-B449150A6933}"/>
              </a:ext>
            </a:extLst>
          </p:cNvPr>
          <p:cNvSpPr/>
          <p:nvPr/>
        </p:nvSpPr>
        <p:spPr>
          <a:xfrm>
            <a:off x="84625" y="5289682"/>
            <a:ext cx="1943420" cy="242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154"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es-ES" sz="975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Planta Termonuclear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A38E41DD-565C-4E19-AA36-5839554EA3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329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5" y="642938"/>
            <a:ext cx="2307250" cy="98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627994"/>
            <a:ext cx="9906000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7180" indent="-208026" algn="ctr"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es-ES" sz="1950" b="1" dirty="0">
                <a:latin typeface="Arial" pitchFamily="34" charset="0"/>
                <a:cs typeface="Arial" pitchFamily="34" charset="0"/>
              </a:rPr>
              <a:t>Sector Eléctrico Brasileño - Transmisión</a:t>
            </a:r>
            <a:endParaRPr lang="pt-BR" sz="4144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EE54DF59-2061-4D09-AF3A-42D1AC3906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749" y="2293383"/>
            <a:ext cx="5040503" cy="3496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A51C7B1-CBE1-4EAF-8476-1F91760846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40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5" y="642938"/>
            <a:ext cx="2307250" cy="98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721778"/>
            <a:ext cx="9906000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7180" indent="-208026" algn="ctr"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es-ES" sz="1950" b="1" dirty="0">
                <a:latin typeface="Arial" pitchFamily="34" charset="0"/>
                <a:cs typeface="Arial" pitchFamily="34" charset="0"/>
              </a:rPr>
              <a:t>Sector Eléctrico Brasileño - Segmento de Distribución y Permisos</a:t>
            </a:r>
            <a:endParaRPr lang="pt-BR" sz="1463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64AB19A-AFF5-4985-8785-976CF268405B}"/>
              </a:ext>
            </a:extLst>
          </p:cNvPr>
          <p:cNvSpPr/>
          <p:nvPr/>
        </p:nvSpPr>
        <p:spPr>
          <a:xfrm>
            <a:off x="994410" y="2663019"/>
            <a:ext cx="8069581" cy="2572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154" algn="just">
              <a:lnSpc>
                <a:spcPct val="150000"/>
              </a:lnSpc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El servicio público de distribución de electricidad lo realizan concesionarios, concesionarios y personas autorizadas.</a:t>
            </a:r>
          </a:p>
          <a:p>
            <a:pPr marL="89154" algn="just">
              <a:lnSpc>
                <a:spcPct val="150000"/>
              </a:lnSpc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br>
              <a:rPr lang="es-ES" dirty="0">
                <a:latin typeface="Arial" pitchFamily="34" charset="0"/>
                <a:cs typeface="Arial" pitchFamily="34" charset="0"/>
              </a:rPr>
            </a:br>
            <a:r>
              <a:rPr lang="es-ES" dirty="0">
                <a:latin typeface="Arial" pitchFamily="34" charset="0"/>
                <a:cs typeface="Arial" pitchFamily="34" charset="0"/>
              </a:rPr>
              <a:t>En 2018, contamos con 53 Concesionarios, 43 Permisionarios y 13 Autorizados, con un total de 109 agentes, incluyendo economía pública, privada y mixta, que operan en el mercado de distribución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4A4DEC9-685D-467A-9926-A461287D09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124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5" y="642938"/>
            <a:ext cx="2307250" cy="98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1383323" y="1235579"/>
            <a:ext cx="5943600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154" algn="ctr"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es-ES" sz="1950" b="1" dirty="0">
                <a:latin typeface="Arial" pitchFamily="34" charset="0"/>
                <a:cs typeface="Arial" pitchFamily="34" charset="0"/>
              </a:rPr>
              <a:t>Legislación - Leyes y decretos</a:t>
            </a:r>
            <a:endParaRPr lang="pt-BR" sz="195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64AB19A-AFF5-4985-8785-976CF268405B}"/>
              </a:ext>
            </a:extLst>
          </p:cNvPr>
          <p:cNvSpPr/>
          <p:nvPr/>
        </p:nvSpPr>
        <p:spPr>
          <a:xfrm>
            <a:off x="994410" y="1865855"/>
            <a:ext cx="8069581" cy="4842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7180" indent="-208026" algn="just">
              <a:lnSpc>
                <a:spcPct val="150000"/>
              </a:lnSpc>
              <a:spcBef>
                <a:spcPts val="325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b="1" dirty="0">
                <a:latin typeface="Arial" panose="020B0604020202020204" pitchFamily="34" charset="0"/>
                <a:cs typeface="Arial" pitchFamily="34" charset="0"/>
              </a:rPr>
              <a:t>Ley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nº</a:t>
            </a:r>
            <a:r>
              <a:rPr lang="es-ES" b="1" dirty="0">
                <a:latin typeface="Arial" panose="020B0604020202020204" pitchFamily="34" charset="0"/>
                <a:cs typeface="Arial" pitchFamily="34" charset="0"/>
              </a:rPr>
              <a:t> 8.987/1995 - </a:t>
            </a:r>
            <a:r>
              <a:rPr lang="es-ES" dirty="0">
                <a:latin typeface="Arial" panose="020B0604020202020204" pitchFamily="34" charset="0"/>
                <a:cs typeface="Arial" pitchFamily="34" charset="0"/>
              </a:rPr>
              <a:t>Exención en el régimen de concesiones y autorizaciones de servicios públicos prestados en los términos del art. 175 de la Constitución Federal</a:t>
            </a:r>
            <a:endParaRPr lang="pt-BR" dirty="0">
              <a:latin typeface="Arial" panose="020B0604020202020204" pitchFamily="34" charset="0"/>
              <a:cs typeface="Arial" pitchFamily="34" charset="0"/>
            </a:endParaRPr>
          </a:p>
          <a:p>
            <a:pPr marL="297180" indent="-208026" algn="just">
              <a:lnSpc>
                <a:spcPct val="150000"/>
              </a:lnSpc>
              <a:spcBef>
                <a:spcPts val="325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s-ES" b="1" dirty="0">
                <a:latin typeface="Arial" panose="020B0604020202020204" pitchFamily="34" charset="0"/>
                <a:cs typeface="Arial" pitchFamily="34" charset="0"/>
              </a:rPr>
              <a:t>Ley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nº</a:t>
            </a:r>
            <a:r>
              <a:rPr lang="es-ES" b="1" dirty="0">
                <a:latin typeface="Arial" panose="020B0604020202020204" pitchFamily="34" charset="0"/>
                <a:cs typeface="Arial" pitchFamily="34" charset="0"/>
              </a:rPr>
              <a:t> 9.074/1995 - </a:t>
            </a:r>
            <a:r>
              <a:rPr lang="es-ES" dirty="0">
                <a:latin typeface="Arial" panose="020B0604020202020204" pitchFamily="34" charset="0"/>
                <a:cs typeface="Arial" pitchFamily="34" charset="0"/>
              </a:rPr>
              <a:t>Establece reglas para otorgar y extender concesiones y permisos de servicio público</a:t>
            </a:r>
          </a:p>
          <a:p>
            <a:pPr marL="297180" indent="-208026" algn="just">
              <a:lnSpc>
                <a:spcPct val="150000"/>
              </a:lnSpc>
              <a:spcBef>
                <a:spcPts val="325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pt-BR" b="1" dirty="0" err="1">
                <a:latin typeface="Arial" panose="020B0604020202020204" pitchFamily="34" charset="0"/>
                <a:cs typeface="Arial" pitchFamily="34" charset="0"/>
              </a:rPr>
              <a:t>Ley</a:t>
            </a:r>
            <a:r>
              <a:rPr lang="pt-BR" b="1" dirty="0">
                <a:latin typeface="Arial" panose="020B0604020202020204" pitchFamily="34" charset="0"/>
                <a:cs typeface="Arial" pitchFamily="34" charset="0"/>
              </a:rPr>
              <a:t> nº 9.427/1996 y Decreto nº 2.335/1996 - </a:t>
            </a:r>
            <a:r>
              <a:rPr lang="pt-BR" dirty="0">
                <a:latin typeface="Arial" panose="020B0604020202020204" pitchFamily="34" charset="0"/>
                <a:cs typeface="Arial" pitchFamily="34" charset="0"/>
              </a:rPr>
              <a:t>ANEEL </a:t>
            </a:r>
            <a:r>
              <a:rPr lang="pt-BR" dirty="0" err="1">
                <a:latin typeface="Arial" panose="020B0604020202020204" pitchFamily="34" charset="0"/>
                <a:cs typeface="Arial" pitchFamily="34" charset="0"/>
              </a:rPr>
              <a:t>instituido</a:t>
            </a:r>
            <a:r>
              <a:rPr lang="pt-BR" dirty="0">
                <a:latin typeface="Arial" panose="020B0604020202020204" pitchFamily="34" charset="0"/>
                <a:cs typeface="Arial" pitchFamily="34" charset="0"/>
              </a:rPr>
              <a:t>.</a:t>
            </a:r>
          </a:p>
          <a:p>
            <a:pPr marL="297180" indent="-208026" algn="just">
              <a:lnSpc>
                <a:spcPct val="150000"/>
              </a:lnSpc>
              <a:spcBef>
                <a:spcPts val="325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pt-BR" b="1" dirty="0" err="1">
                <a:latin typeface="Arial" panose="020B0604020202020204" pitchFamily="34" charset="0"/>
                <a:cs typeface="Arial" pitchFamily="34" charset="0"/>
              </a:rPr>
              <a:t>Ley</a:t>
            </a:r>
            <a:r>
              <a:rPr lang="pt-BR" b="1" dirty="0">
                <a:latin typeface="Arial" panose="020B0604020202020204" pitchFamily="34" charset="0"/>
                <a:cs typeface="Arial" pitchFamily="34" charset="0"/>
              </a:rPr>
              <a:t> nº 9.648/1998 – </a:t>
            </a:r>
            <a:r>
              <a:rPr lang="pt-BR" dirty="0" err="1">
                <a:latin typeface="Arial" panose="020B0604020202020204" pitchFamily="34" charset="0"/>
                <a:cs typeface="Arial" pitchFamily="34" charset="0"/>
              </a:rPr>
              <a:t>Creacíon</a:t>
            </a:r>
            <a:r>
              <a:rPr lang="pt-BR" dirty="0">
                <a:latin typeface="Arial" panose="020B0604020202020204" pitchFamily="34" charset="0"/>
                <a:cs typeface="Arial" pitchFamily="34" charset="0"/>
              </a:rPr>
              <a:t> de ONS</a:t>
            </a:r>
          </a:p>
          <a:p>
            <a:pPr marL="297180" indent="-208026" algn="just">
              <a:lnSpc>
                <a:spcPct val="150000"/>
              </a:lnSpc>
              <a:spcBef>
                <a:spcPts val="325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pt-BR" b="1" dirty="0" err="1">
                <a:latin typeface="Arial" panose="020B0604020202020204" pitchFamily="34" charset="0"/>
                <a:cs typeface="Arial" pitchFamily="34" charset="0"/>
              </a:rPr>
              <a:t>Ley</a:t>
            </a:r>
            <a:r>
              <a:rPr lang="pt-BR" b="1" dirty="0">
                <a:latin typeface="Arial" panose="020B0604020202020204" pitchFamily="34" charset="0"/>
                <a:cs typeface="Arial" pitchFamily="34" charset="0"/>
              </a:rPr>
              <a:t> nº 10.847/2004 </a:t>
            </a:r>
            <a:r>
              <a:rPr lang="pt-BR" dirty="0">
                <a:latin typeface="Arial" panose="020B0604020202020204" pitchFamily="34" charset="0"/>
                <a:cs typeface="Arial" pitchFamily="34" charset="0"/>
              </a:rPr>
              <a:t>– </a:t>
            </a:r>
            <a:r>
              <a:rPr lang="pt-BR" dirty="0" err="1">
                <a:latin typeface="Arial" panose="020B0604020202020204" pitchFamily="34" charset="0"/>
                <a:cs typeface="Arial" pitchFamily="34" charset="0"/>
              </a:rPr>
              <a:t>Creación</a:t>
            </a:r>
            <a:r>
              <a:rPr lang="pt-BR" dirty="0">
                <a:latin typeface="Arial" panose="020B0604020202020204" pitchFamily="34" charset="0"/>
                <a:cs typeface="Arial" pitchFamily="34" charset="0"/>
              </a:rPr>
              <a:t> de EPE</a:t>
            </a:r>
          </a:p>
          <a:p>
            <a:pPr marL="297180" indent="-208026" algn="just">
              <a:lnSpc>
                <a:spcPct val="150000"/>
              </a:lnSpc>
              <a:spcBef>
                <a:spcPts val="325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pt-BR" b="1" dirty="0" err="1">
                <a:latin typeface="Arial" panose="020B0604020202020204" pitchFamily="34" charset="0"/>
                <a:cs typeface="Arial" pitchFamily="34" charset="0"/>
              </a:rPr>
              <a:t>Ley</a:t>
            </a:r>
            <a:r>
              <a:rPr lang="pt-BR" b="1" dirty="0">
                <a:latin typeface="Arial" panose="020B0604020202020204" pitchFamily="34" charset="0"/>
                <a:cs typeface="Arial" pitchFamily="34" charset="0"/>
              </a:rPr>
              <a:t> nº 10.848/2004  e Decreto nº 5.163/2004 – </a:t>
            </a:r>
            <a:r>
              <a:rPr lang="pt-BR" dirty="0">
                <a:latin typeface="Arial" panose="020B0604020202020204" pitchFamily="34" charset="0"/>
                <a:cs typeface="Arial" pitchFamily="34" charset="0"/>
              </a:rPr>
              <a:t>Subastas y </a:t>
            </a:r>
            <a:r>
              <a:rPr lang="pt-BR" dirty="0" err="1">
                <a:latin typeface="Arial" panose="020B0604020202020204" pitchFamily="34" charset="0"/>
                <a:cs typeface="Arial" pitchFamily="34" charset="0"/>
              </a:rPr>
              <a:t>creación</a:t>
            </a:r>
            <a:r>
              <a:rPr lang="pt-BR" dirty="0">
                <a:latin typeface="Arial" panose="020B0604020202020204" pitchFamily="34" charset="0"/>
                <a:cs typeface="Arial" pitchFamily="34" charset="0"/>
              </a:rPr>
              <a:t> de CCEE</a:t>
            </a:r>
          </a:p>
          <a:p>
            <a:pPr marL="297180" indent="-208026" algn="just">
              <a:lnSpc>
                <a:spcPct val="150000"/>
              </a:lnSpc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pt-BR" dirty="0">
                <a:latin typeface="Arial" panose="020B0604020202020204" pitchFamily="34" charset="0"/>
                <a:cs typeface="Arial" pitchFamily="34" charset="0"/>
              </a:rPr>
              <a:t>Fuente: </a:t>
            </a:r>
            <a:r>
              <a:rPr lang="pt-BR" dirty="0">
                <a:latin typeface="Arial" panose="020B0604020202020204" pitchFamily="34" charset="0"/>
                <a:cs typeface="Arial" pitchFamily="34" charset="0"/>
                <a:hlinkClick r:id="rId3"/>
              </a:rPr>
              <a:t>http://www4.planalto.gov.br/legislacao/</a:t>
            </a:r>
            <a:endParaRPr lang="pt-BR" dirty="0">
              <a:latin typeface="Arial" panose="020B0604020202020204" pitchFamily="34" charset="0"/>
              <a:cs typeface="Arial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73BB331-2262-418F-A189-0A9E9C1C8D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355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5" y="642938"/>
            <a:ext cx="2307250" cy="98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627994"/>
            <a:ext cx="9906000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154" algn="ctr">
              <a:spcBef>
                <a:spcPts val="325"/>
              </a:spcBef>
              <a:buClr>
                <a:schemeClr val="accent1"/>
              </a:buClr>
              <a:buSzPct val="68000"/>
              <a:defRPr/>
            </a:pPr>
            <a:r>
              <a:rPr lang="es-ES" sz="1950" b="1" dirty="0">
                <a:latin typeface="Arial" pitchFamily="34" charset="0"/>
                <a:cs typeface="Arial" pitchFamily="34" charset="0"/>
              </a:rPr>
              <a:t>Sector Eléctrico Brasileño</a:t>
            </a:r>
            <a:endParaRPr lang="pt-BR" sz="195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ela 2">
            <a:extLst>
              <a:ext uri="{FF2B5EF4-FFF2-40B4-BE49-F238E27FC236}">
                <a16:creationId xmlns:a16="http://schemas.microsoft.com/office/drawing/2014/main" id="{5DB8B528-5337-4573-846A-D8665E04D815}"/>
              </a:ext>
            </a:extLst>
          </p:cNvPr>
          <p:cNvGraphicFramePr>
            <a:graphicFrameLocks noGrp="1"/>
          </p:cNvGraphicFramePr>
          <p:nvPr/>
        </p:nvGraphicFramePr>
        <p:xfrm>
          <a:off x="1121048" y="2489581"/>
          <a:ext cx="8065588" cy="3146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55714">
                  <a:extLst>
                    <a:ext uri="{9D8B030D-6E8A-4147-A177-3AD203B41FA5}">
                      <a16:colId xmlns:a16="http://schemas.microsoft.com/office/drawing/2014/main" val="594373715"/>
                    </a:ext>
                  </a:extLst>
                </a:gridCol>
                <a:gridCol w="2609874">
                  <a:extLst>
                    <a:ext uri="{9D8B030D-6E8A-4147-A177-3AD203B41FA5}">
                      <a16:colId xmlns:a16="http://schemas.microsoft.com/office/drawing/2014/main" val="4237271432"/>
                    </a:ext>
                  </a:extLst>
                </a:gridCol>
              </a:tblGrid>
              <a:tr h="5243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500" b="1" dirty="0">
                          <a:latin typeface="Arial" pitchFamily="34" charset="0"/>
                          <a:cs typeface="Arial" pitchFamily="34" charset="0"/>
                        </a:rPr>
                        <a:t>Entidades sectoriales</a:t>
                      </a:r>
                      <a:endParaRPr lang="pt-BR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Sitio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741726445"/>
                  </a:ext>
                </a:extLst>
              </a:tr>
              <a:tr h="524374">
                <a:tc>
                  <a:txBody>
                    <a:bodyPr/>
                    <a:lstStyle/>
                    <a:p>
                      <a:r>
                        <a:rPr lang="pt-BR" sz="1500" dirty="0">
                          <a:latin typeface="Arial" pitchFamily="34" charset="0"/>
                          <a:cs typeface="Arial" pitchFamily="34" charset="0"/>
                        </a:rPr>
                        <a:t>Ministério de Minas e Energia – MME 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b="0" u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www.mme.gov.br</a:t>
                      </a:r>
                      <a:endParaRPr lang="pt-BR" sz="1500" b="0" u="none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732376414"/>
                  </a:ext>
                </a:extLst>
              </a:tr>
              <a:tr h="5243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dirty="0">
                          <a:latin typeface="Arial" pitchFamily="34" charset="0"/>
                          <a:cs typeface="Arial" pitchFamily="34" charset="0"/>
                        </a:rPr>
                        <a:t>Agência Nacional de Energia Elétrica – ANEEL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b="0" u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www.aneel.gov.br</a:t>
                      </a:r>
                      <a:endParaRPr lang="pt-BR" sz="1500" b="0" u="none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68367573"/>
                  </a:ext>
                </a:extLst>
              </a:tr>
              <a:tr h="5243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dirty="0">
                          <a:latin typeface="Arial" pitchFamily="34" charset="0"/>
                          <a:cs typeface="Arial" pitchFamily="34" charset="0"/>
                        </a:rPr>
                        <a:t>Operador Nacional de Energia Elétrica – ONS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b="0" u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www.ons.org.br</a:t>
                      </a:r>
                      <a:endParaRPr lang="pt-BR" sz="1500" b="0" u="none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40456914"/>
                  </a:ext>
                </a:extLst>
              </a:tr>
              <a:tr h="5243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dirty="0">
                          <a:latin typeface="Arial" pitchFamily="34" charset="0"/>
                          <a:cs typeface="Arial" pitchFamily="34" charset="0"/>
                        </a:rPr>
                        <a:t>Empresa de Pesquisa Energética – EPE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b="0" u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www.epe.gov.br</a:t>
                      </a:r>
                      <a:r>
                        <a:rPr lang="pt-BR" sz="1500" b="0" u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177943860"/>
                  </a:ext>
                </a:extLst>
              </a:tr>
              <a:tr h="5243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dirty="0">
                          <a:latin typeface="Arial" pitchFamily="34" charset="0"/>
                          <a:cs typeface="Arial" pitchFamily="34" charset="0"/>
                        </a:rPr>
                        <a:t>Câmara de Comercialização de Energia Elétrica – CCEE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b="0" u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www.ccee.org.br</a:t>
                      </a:r>
                      <a:endParaRPr lang="pt-BR" sz="1500" b="0" u="none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428959261"/>
                  </a:ext>
                </a:extLst>
              </a:tr>
            </a:tbl>
          </a:graphicData>
        </a:graphic>
      </p:graphicFrame>
      <p:pic>
        <p:nvPicPr>
          <p:cNvPr id="6" name="Imagen 5">
            <a:extLst>
              <a:ext uri="{FF2B5EF4-FFF2-40B4-BE49-F238E27FC236}">
                <a16:creationId xmlns:a16="http://schemas.microsoft.com/office/drawing/2014/main" id="{267AC91B-52E4-4511-BA30-96D1D2554D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26096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182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C92D4ADC8648346B7073A8FC39270D8" ma:contentTypeVersion="7" ma:contentTypeDescription="Crear nuevo documento." ma:contentTypeScope="" ma:versionID="27fd30837801416c897795f86eaf79c3">
  <xsd:schema xmlns:xsd="http://www.w3.org/2001/XMLSchema" xmlns:xs="http://www.w3.org/2001/XMLSchema" xmlns:p="http://schemas.microsoft.com/office/2006/metadata/properties" xmlns:ns2="ddbe0ab4-5a56-490b-8f82-91038a55f73c" targetNamespace="http://schemas.microsoft.com/office/2006/metadata/properties" ma:root="true" ma:fieldsID="7953153ea5e10f1110f5b4635c5bff82" ns2:_="">
    <xsd:import namespace="ddbe0ab4-5a56-490b-8f82-91038a55f7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be0ab4-5a56-490b-8f82-91038a55f7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1F1385-641B-4588-9EA5-5232EA5183C6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ecd66d33-aa69-4b53-ae03-72f0b85e1988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A72C70E-3507-4B4F-9F34-A73216598EA4}"/>
</file>

<file path=customXml/itemProps3.xml><?xml version="1.0" encoding="utf-8"?>
<ds:datastoreItem xmlns:ds="http://schemas.openxmlformats.org/officeDocument/2006/customXml" ds:itemID="{348FFA96-A843-4D16-B529-EE61F9251E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1541</Words>
  <Application>Microsoft Office PowerPoint</Application>
  <PresentationFormat>A4 (210 x 297 mm)</PresentationFormat>
  <Paragraphs>268</Paragraphs>
  <Slides>24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32" baseType="lpstr">
      <vt:lpstr>Arial</vt:lpstr>
      <vt:lpstr>Arial, Helvetica, sans-serif</vt:lpstr>
      <vt:lpstr>Calibri</vt:lpstr>
      <vt:lpstr>Calibri Light</vt:lpstr>
      <vt:lpstr>Tahoma</vt:lpstr>
      <vt:lpstr>Wingdings</vt:lpstr>
      <vt:lpstr>Wingdings 3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Gracias!   Eng. Armando Silva Filho e Cláudio Mesquita  armandosfilho@gmail.com econel@econel.com.br</vt:lpstr>
      <vt:lpstr>Presentación de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cp:keywords/>
  <dc:description/>
  <cp:lastModifiedBy>Prada Rivero, Alejandra Faviola GIZ BO</cp:lastModifiedBy>
  <cp:revision>109</cp:revision>
  <cp:lastPrinted>2019-01-11T20:21:33Z</cp:lastPrinted>
  <dcterms:created xsi:type="dcterms:W3CDTF">2019-01-08T22:16:09Z</dcterms:created>
  <dcterms:modified xsi:type="dcterms:W3CDTF">2020-02-20T14:06:01Z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0x0101003C92D4ADC8648346B7073A8FC39270D8</vt:lpwstr>
  </property>
</Properties>
</file>